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Default Extension="emf" ContentType="image/x-emf"/>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slides/slide34.xml" ContentType="application/vnd.openxmlformats-officedocument.presentationml.slide+xml"/>
  <Default Extension="jpeg" ContentType="image/jpeg"/>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Override PartName="/ppt/slides/slide30.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Default Extension="doc" ContentType="application/msword"/>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35.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slides/slide31.xml" ContentType="application/vnd.openxmlformats-officedocument.presentationml.slide+xml"/>
  <Default Extension="xls" ContentType="application/vnd.ms-exce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Default Extension="vml" ContentType="application/vnd.openxmlformats-officedocument.vmlDrawing"/>
  <Override PartName="/ppt/slides/slide3.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notesSlides/notesSlide3.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37.xml" ContentType="application/vnd.openxmlformats-officedocument.presentationml.slide+xml"/>
  <Override PartName="/ppt/slides/slide29.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39"/>
  </p:notesMasterIdLst>
  <p:sldIdLst>
    <p:sldId id="256" r:id="rId2"/>
    <p:sldId id="257" r:id="rId3"/>
    <p:sldId id="289" r:id="rId4"/>
    <p:sldId id="258" r:id="rId5"/>
    <p:sldId id="260" r:id="rId6"/>
    <p:sldId id="261" r:id="rId7"/>
    <p:sldId id="262" r:id="rId8"/>
    <p:sldId id="263" r:id="rId9"/>
    <p:sldId id="264" r:id="rId10"/>
    <p:sldId id="265" r:id="rId11"/>
    <p:sldId id="266" r:id="rId12"/>
    <p:sldId id="269" r:id="rId13"/>
    <p:sldId id="267" r:id="rId14"/>
    <p:sldId id="268" r:id="rId15"/>
    <p:sldId id="270" r:id="rId16"/>
    <p:sldId id="271" r:id="rId17"/>
    <p:sldId id="272" r:id="rId18"/>
    <p:sldId id="273" r:id="rId19"/>
    <p:sldId id="274" r:id="rId20"/>
    <p:sldId id="275" r:id="rId21"/>
    <p:sldId id="276" r:id="rId22"/>
    <p:sldId id="283" r:id="rId23"/>
    <p:sldId id="288" r:id="rId24"/>
    <p:sldId id="277" r:id="rId25"/>
    <p:sldId id="278" r:id="rId26"/>
    <p:sldId id="279" r:id="rId27"/>
    <p:sldId id="280" r:id="rId28"/>
    <p:sldId id="281" r:id="rId29"/>
    <p:sldId id="282" r:id="rId30"/>
    <p:sldId id="285" r:id="rId31"/>
    <p:sldId id="286" r:id="rId32"/>
    <p:sldId id="293" r:id="rId33"/>
    <p:sldId id="287" r:id="rId34"/>
    <p:sldId id="290" r:id="rId35"/>
    <p:sldId id="291" r:id="rId36"/>
    <p:sldId id="292" r:id="rId37"/>
    <p:sldId id="294" r:id="rId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extLst>
    <p:ext uri="{E76CE94A-603C-4142-B9EB-6D1370010A27}">
      <p14:discardImageEditDat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 uri="{D31A062A-798A-4329-ABDD-BBA856620510}">
      <p14:defaultImageDpi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p:scale>
          <a:sx n="100" d="100"/>
          <a:sy n="100" d="100"/>
        </p:scale>
        <p:origin x="-360" y="-8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notesMaster" Target="notesMasters/notesMaster1.xml"/><Relationship Id="rId40" Type="http://schemas.openxmlformats.org/officeDocument/2006/relationships/printerSettings" Target="printerSettings/printerSettings1.bin"/><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867F0C-3104-9A4B-8CF6-01D3D1BEA73B}" type="datetimeFigureOut">
              <a:rPr lang="en-US" smtClean="0"/>
              <a:pPr/>
              <a:t>5/25/11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F1DE45-944F-4D4B-8783-AF420506ACD1}" type="slidenum">
              <a:rPr lang="en-US" smtClean="0"/>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82600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E3BFFEB6-7118-D743-A3E6-109A9F5F2077}" type="slidenum">
              <a:rPr lang="en-US"/>
              <a:pPr/>
              <a:t>5</a:t>
            </a:fld>
            <a:endParaRPr lang="en-US" dirty="0"/>
          </a:p>
        </p:txBody>
      </p:sp>
      <p:sp>
        <p:nvSpPr>
          <p:cNvPr id="27651" name="Rectangle 2"/>
          <p:cNvSpPr>
            <a:spLocks noGrp="1" noRot="1" noChangeAspect="1" noChangeArrowheads="1"/>
          </p:cNvSpPr>
          <p:nvPr>
            <p:ph type="sldImg"/>
          </p:nvPr>
        </p:nvSpPr>
        <p:spPr>
          <a:solidFill>
            <a:srgbClr val="FFFFFF"/>
          </a:solidFill>
          <a:ln/>
        </p:spPr>
      </p:sp>
      <p:sp>
        <p:nvSpPr>
          <p:cNvPr id="27652" name="Rectangle 3"/>
          <p:cNvSpPr>
            <a:spLocks noGrp="1" noChangeArrowheads="1"/>
          </p:cNvSpPr>
          <p:nvPr>
            <p:ph type="body" idx="1"/>
          </p:nvPr>
        </p:nvSpPr>
        <p:spPr>
          <a:xfrm>
            <a:off x="896146" y="4351531"/>
            <a:ext cx="5076601" cy="4127934"/>
          </a:xfrm>
          <a:solidFill>
            <a:srgbClr val="FFFFFF"/>
          </a:solidFill>
          <a:ln>
            <a:solidFill>
              <a:srgbClr val="000000"/>
            </a:solidFill>
          </a:ln>
        </p:spPr>
        <p:txBody>
          <a:bodyPr lIns="88321" tIns="44161" rIns="88321" bIns="44161"/>
          <a:lstStyle/>
          <a:p>
            <a:pPr eaLnBrk="1" hangingPunct="1"/>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F7FB4558-28A3-1F40-A824-CE40FDCFF35A}" type="slidenum">
              <a:rPr lang="en-US" smtClean="0"/>
              <a:pPr/>
              <a:t>25</a:t>
            </a:fld>
            <a:endParaRPr lang="en-US" dirty="0" smtClean="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B6DBAA2D-178B-6C4B-858A-7303F3AC8B54}" type="slidenum">
              <a:rPr lang="en-US" smtClean="0"/>
              <a:pPr/>
              <a:t>26</a:t>
            </a:fld>
            <a:endParaRPr lang="en-US" dirty="0" smtClean="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5956230A-1359-4343-BF72-4EE96750E129}" type="slidenum">
              <a:rPr lang="en-US" smtClean="0"/>
              <a:pPr/>
              <a:t>28</a:t>
            </a:fld>
            <a:endParaRPr lang="en-US" dirty="0" smtClean="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CA"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CA" smtClean="0"/>
              <a:t>Click to edit Master subtitle style</a:t>
            </a:r>
            <a:endParaRPr lang="en-US"/>
          </a:p>
        </p:txBody>
      </p:sp>
      <p:sp>
        <p:nvSpPr>
          <p:cNvPr id="4" name="Date Placeholder 3"/>
          <p:cNvSpPr>
            <a:spLocks noGrp="1"/>
          </p:cNvSpPr>
          <p:nvPr>
            <p:ph type="dt" sz="half" idx="10"/>
          </p:nvPr>
        </p:nvSpPr>
        <p:spPr/>
        <p:txBody>
          <a:bodyPr/>
          <a:lstStyle/>
          <a:p>
            <a:fld id="{E770447A-82EC-9348-A76A-C74C06675B8E}" type="datetimeFigureOut">
              <a:rPr lang="en-US" smtClean="0"/>
              <a:pPr/>
              <a:t>5/25/11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A65EDD4-6058-5340-8681-3F98E515611C}"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E770447A-82EC-9348-A76A-C74C06675B8E}" type="datetimeFigureOut">
              <a:rPr lang="en-US" smtClean="0"/>
              <a:pPr/>
              <a:t>5/25/11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A65EDD4-6058-5340-8681-3F98E515611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CA"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E770447A-82EC-9348-A76A-C74C06675B8E}" type="datetimeFigureOut">
              <a:rPr lang="en-US" smtClean="0"/>
              <a:pPr/>
              <a:t>5/25/11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A65EDD4-6058-5340-8681-3F98E515611C}"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idx="1"/>
          </p:nvPr>
        </p:nvSpPr>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E770447A-82EC-9348-A76A-C74C06675B8E}" type="datetimeFigureOut">
              <a:rPr lang="en-US" smtClean="0"/>
              <a:pPr/>
              <a:t>5/25/11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A65EDD4-6058-5340-8681-3F98E515611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CA"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CA" smtClean="0"/>
              <a:t>Click to edit Master text styles</a:t>
            </a:r>
          </a:p>
        </p:txBody>
      </p:sp>
      <p:sp>
        <p:nvSpPr>
          <p:cNvPr id="4" name="Date Placeholder 3"/>
          <p:cNvSpPr>
            <a:spLocks noGrp="1"/>
          </p:cNvSpPr>
          <p:nvPr>
            <p:ph type="dt" sz="half" idx="10"/>
          </p:nvPr>
        </p:nvSpPr>
        <p:spPr/>
        <p:txBody>
          <a:bodyPr/>
          <a:lstStyle/>
          <a:p>
            <a:fld id="{E770447A-82EC-9348-A76A-C74C06675B8E}" type="datetimeFigureOut">
              <a:rPr lang="en-US" smtClean="0"/>
              <a:pPr/>
              <a:t>5/25/11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A65EDD4-6058-5340-8681-3F98E515611C}"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Date Placeholder 4"/>
          <p:cNvSpPr>
            <a:spLocks noGrp="1"/>
          </p:cNvSpPr>
          <p:nvPr>
            <p:ph type="dt" sz="half" idx="10"/>
          </p:nvPr>
        </p:nvSpPr>
        <p:spPr/>
        <p:txBody>
          <a:bodyPr/>
          <a:lstStyle/>
          <a:p>
            <a:fld id="{E770447A-82EC-9348-A76A-C74C06675B8E}" type="datetimeFigureOut">
              <a:rPr lang="en-US" smtClean="0"/>
              <a:pPr/>
              <a:t>5/25/11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A65EDD4-6058-5340-8681-3F98E515611C}"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7" name="Date Placeholder 6"/>
          <p:cNvSpPr>
            <a:spLocks noGrp="1"/>
          </p:cNvSpPr>
          <p:nvPr>
            <p:ph type="dt" sz="half" idx="10"/>
          </p:nvPr>
        </p:nvSpPr>
        <p:spPr/>
        <p:txBody>
          <a:bodyPr/>
          <a:lstStyle/>
          <a:p>
            <a:fld id="{E770447A-82EC-9348-A76A-C74C06675B8E}" type="datetimeFigureOut">
              <a:rPr lang="en-US" smtClean="0"/>
              <a:pPr/>
              <a:t>5/25/11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A65EDD4-6058-5340-8681-3F98E515611C}"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Date Placeholder 2"/>
          <p:cNvSpPr>
            <a:spLocks noGrp="1"/>
          </p:cNvSpPr>
          <p:nvPr>
            <p:ph type="dt" sz="half" idx="10"/>
          </p:nvPr>
        </p:nvSpPr>
        <p:spPr/>
        <p:txBody>
          <a:bodyPr/>
          <a:lstStyle/>
          <a:p>
            <a:fld id="{E770447A-82EC-9348-A76A-C74C06675B8E}" type="datetimeFigureOut">
              <a:rPr lang="en-US" smtClean="0"/>
              <a:pPr/>
              <a:t>5/25/11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A65EDD4-6058-5340-8681-3F98E515611C}"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70447A-82EC-9348-A76A-C74C06675B8E}" type="datetimeFigureOut">
              <a:rPr lang="en-US" smtClean="0"/>
              <a:pPr/>
              <a:t>5/25/11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A65EDD4-6058-5340-8681-3F98E515611C}"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CA"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E770447A-82EC-9348-A76A-C74C06675B8E}" type="datetimeFigureOut">
              <a:rPr lang="en-US" smtClean="0"/>
              <a:pPr/>
              <a:t>5/25/11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A65EDD4-6058-5340-8681-3F98E515611C}"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CA"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E770447A-82EC-9348-A76A-C74C06675B8E}" type="datetimeFigureOut">
              <a:rPr lang="en-US" smtClean="0"/>
              <a:pPr/>
              <a:t>5/25/11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A65EDD4-6058-5340-8681-3F98E515611C}"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CA"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70447A-82EC-9348-A76A-C74C06675B8E}" type="datetimeFigureOut">
              <a:rPr lang="en-US" smtClean="0"/>
              <a:pPr/>
              <a:t>5/25/11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65EDD4-6058-5340-8681-3F98E515611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 Id="rId3" Type="http://schemas.openxmlformats.org/officeDocument/2006/relationships/image" Target="../media/image10.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oleObject" Target="../embeddings/Microsoft_Excel_97_-_2004_Worksheet1.xls"/><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oleObject" Target="../embeddings/Microsoft_Excel_97_-_2004_Worksheet2.xls"/><Relationship Id="rId1" Type="http://schemas.openxmlformats.org/officeDocument/2006/relationships/vmlDrawing" Target="../drawings/vmlDrawing2.vml"/><Relationship Id="rId2"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vmlDrawing" Target="../drawings/vmlDrawing3.vml"/><Relationship Id="rId2" Type="http://schemas.openxmlformats.org/officeDocument/2006/relationships/slideLayout" Target="../slideLayouts/slideLayout7.xml"/><Relationship Id="rId3" Type="http://schemas.openxmlformats.org/officeDocument/2006/relationships/oleObject" Target="Ruthanne:Final%20submission:Chpt.%206%20Research%20Question%201.20Apr10.psu.doc!OLE_LINK1" TargetMode="Externa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oleObject" Target="../embeddings/Microsoft_Word_97_-_2004_Document3.doc"/><Relationship Id="rId1" Type="http://schemas.openxmlformats.org/officeDocument/2006/relationships/vmlDrawing" Target="../drawings/vmlDrawing4.vml"/><Relationship Id="rId2"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 Id="rId3"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7" Type="http://schemas.openxmlformats.org/officeDocument/2006/relationships/image" Target="../media/image24.png"/><Relationship Id="rId8"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489200"/>
            <a:ext cx="7772400" cy="1470025"/>
          </a:xfrm>
        </p:spPr>
        <p:txBody>
          <a:bodyPr/>
          <a:lstStyle/>
          <a:p>
            <a:r>
              <a:rPr lang="en-US" dirty="0" smtClean="0"/>
              <a:t>Math CAMPPP 2011</a:t>
            </a:r>
            <a:endParaRPr lang="en-US" dirty="0"/>
          </a:p>
        </p:txBody>
      </p:sp>
      <p:sp>
        <p:nvSpPr>
          <p:cNvPr id="3" name="Subtitle 2"/>
          <p:cNvSpPr>
            <a:spLocks noGrp="1"/>
          </p:cNvSpPr>
          <p:nvPr>
            <p:ph type="subTitle" idx="1"/>
          </p:nvPr>
        </p:nvSpPr>
        <p:spPr/>
        <p:txBody>
          <a:bodyPr/>
          <a:lstStyle/>
          <a:p>
            <a:r>
              <a:rPr lang="en-US" dirty="0" smtClean="0"/>
              <a:t>Draft Ideas for Plenary Sessions</a:t>
            </a:r>
          </a:p>
          <a:p>
            <a:r>
              <a:rPr lang="en-US" dirty="0" smtClean="0"/>
              <a:t>Algebraic Reasoning</a:t>
            </a:r>
          </a:p>
          <a:p>
            <a:r>
              <a:rPr lang="en-US" dirty="0" smtClean="0"/>
              <a:t>Ruth Beatty &amp; Cathy Bruce</a:t>
            </a:r>
            <a:endParaRPr lang="en-US" dirty="0"/>
          </a:p>
        </p:txBody>
      </p:sp>
      <p:pic>
        <p:nvPicPr>
          <p:cNvPr id="4" name="Picture 6"/>
          <p:cNvPicPr>
            <a:picLocks noChangeAspect="1" noChangeArrowheads="1"/>
          </p:cNvPicPr>
          <p:nvPr/>
        </p:nvPicPr>
        <p:blipFill>
          <a:blip r:embed="rId2"/>
          <a:srcRect/>
          <a:stretch>
            <a:fillRect/>
          </a:stretch>
        </p:blipFill>
        <p:spPr bwMode="auto">
          <a:xfrm>
            <a:off x="6108115" y="0"/>
            <a:ext cx="3035885" cy="248920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Generalizing</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Patterns offer an initial way for students to grapple with the notion of generalizing</a:t>
            </a:r>
          </a:p>
          <a:p>
            <a:r>
              <a:rPr lang="en-US" dirty="0" smtClean="0"/>
              <a:t>Algebra can be thought of as generalizations of laws about relationships between and among numbers and patterns</a:t>
            </a:r>
          </a:p>
          <a:p>
            <a:r>
              <a:rPr lang="en-US" dirty="0" smtClean="0"/>
              <a:t>One form of generalizing is being able to find and articulate a “pattern rule” or equation that represents the mathematical structure of a pattern</a:t>
            </a:r>
          </a:p>
          <a:p>
            <a:r>
              <a:rPr lang="en-US" dirty="0" smtClean="0"/>
              <a:t>Another form of generalizing is making “far predictions”</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599"/>
            <a:ext cx="8229600" cy="1143000"/>
          </a:xfrm>
        </p:spPr>
        <p:txBody>
          <a:bodyPr/>
          <a:lstStyle/>
          <a:p>
            <a:r>
              <a:rPr lang="en-US" dirty="0" smtClean="0"/>
              <a:t>Generalizing</a:t>
            </a:r>
            <a:endParaRPr lang="en-US" dirty="0"/>
          </a:p>
        </p:txBody>
      </p:sp>
      <p:sp>
        <p:nvSpPr>
          <p:cNvPr id="3" name="Content Placeholder 2"/>
          <p:cNvSpPr>
            <a:spLocks noGrp="1"/>
          </p:cNvSpPr>
          <p:nvPr>
            <p:ph idx="1"/>
          </p:nvPr>
        </p:nvSpPr>
        <p:spPr>
          <a:xfrm>
            <a:off x="268186" y="914401"/>
            <a:ext cx="8418614" cy="1143000"/>
          </a:xfrm>
        </p:spPr>
        <p:txBody>
          <a:bodyPr>
            <a:normAutofit fontScale="85000" lnSpcReduction="20000"/>
          </a:bodyPr>
          <a:lstStyle/>
          <a:p>
            <a:r>
              <a:rPr lang="en-US" dirty="0" smtClean="0"/>
              <a:t>Productive problems offer the opportunity to discover multiple solutions, or generalizations, based on how the pattern is visually perceived</a:t>
            </a:r>
          </a:p>
        </p:txBody>
      </p:sp>
      <p:pic>
        <p:nvPicPr>
          <p:cNvPr id="4" name="Picture 14"/>
          <p:cNvPicPr>
            <a:picLocks noChangeAspect="1" noChangeArrowheads="1"/>
          </p:cNvPicPr>
          <p:nvPr/>
        </p:nvPicPr>
        <p:blipFill>
          <a:blip r:embed="rId2"/>
          <a:srcRect/>
          <a:stretch>
            <a:fillRect/>
          </a:stretch>
        </p:blipFill>
        <p:spPr bwMode="auto">
          <a:xfrm>
            <a:off x="268186" y="2057400"/>
            <a:ext cx="3313214" cy="1882775"/>
          </a:xfrm>
          <a:prstGeom prst="rect">
            <a:avLst/>
          </a:prstGeom>
          <a:noFill/>
          <a:ln w="9525">
            <a:noFill/>
            <a:miter lim="800000"/>
            <a:headEnd/>
            <a:tailEnd/>
          </a:ln>
          <a:effectLst/>
        </p:spPr>
      </p:pic>
      <p:pic>
        <p:nvPicPr>
          <p:cNvPr id="5" name="Picture 15"/>
          <p:cNvPicPr>
            <a:picLocks noChangeAspect="1" noChangeArrowheads="1"/>
          </p:cNvPicPr>
          <p:nvPr/>
        </p:nvPicPr>
        <p:blipFill>
          <a:blip r:embed="rId3"/>
          <a:srcRect/>
          <a:stretch>
            <a:fillRect/>
          </a:stretch>
        </p:blipFill>
        <p:spPr bwMode="auto">
          <a:xfrm>
            <a:off x="4324350" y="2057400"/>
            <a:ext cx="4819650" cy="3259138"/>
          </a:xfrm>
          <a:prstGeom prst="rect">
            <a:avLst/>
          </a:prstGeom>
          <a:noFill/>
          <a:ln w="9525">
            <a:noFill/>
            <a:miter lim="800000"/>
            <a:headEnd/>
            <a:tailEnd/>
          </a:ln>
          <a:effectLst/>
        </p:spPr>
      </p:pic>
      <p:pic>
        <p:nvPicPr>
          <p:cNvPr id="6" name="Picture 18"/>
          <p:cNvPicPr>
            <a:picLocks noChangeAspect="1" noChangeArrowheads="1"/>
          </p:cNvPicPr>
          <p:nvPr/>
        </p:nvPicPr>
        <p:blipFill>
          <a:blip r:embed="rId4"/>
          <a:srcRect/>
          <a:stretch>
            <a:fillRect/>
          </a:stretch>
        </p:blipFill>
        <p:spPr bwMode="auto">
          <a:xfrm>
            <a:off x="268186" y="3883444"/>
            <a:ext cx="4684814" cy="2974556"/>
          </a:xfrm>
          <a:prstGeom prst="rect">
            <a:avLst/>
          </a:prstGeom>
          <a:noFill/>
          <a:ln w="9525">
            <a:noFill/>
            <a:miter lim="800000"/>
            <a:headEnd/>
            <a:tailEnd/>
          </a:ln>
          <a:effectLst/>
        </p:spPr>
      </p:pic>
      <p:cxnSp>
        <p:nvCxnSpPr>
          <p:cNvPr id="8" name="Straight Connector 7"/>
          <p:cNvCxnSpPr/>
          <p:nvPr/>
        </p:nvCxnSpPr>
        <p:spPr>
          <a:xfrm>
            <a:off x="0" y="3883444"/>
            <a:ext cx="5181600" cy="1588"/>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rot="5400000" flipH="1" flipV="1">
            <a:off x="3163678" y="3084722"/>
            <a:ext cx="1597444" cy="1588"/>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a:off x="3695116" y="5371516"/>
            <a:ext cx="2972968" cy="1588"/>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5334000" y="5316538"/>
            <a:ext cx="3581400" cy="923330"/>
          </a:xfrm>
          <a:prstGeom prst="rect">
            <a:avLst/>
          </a:prstGeom>
          <a:noFill/>
        </p:spPr>
        <p:txBody>
          <a:bodyPr wrap="square" rtlCol="0">
            <a:spAutoFit/>
          </a:bodyPr>
          <a:lstStyle/>
          <a:p>
            <a:r>
              <a:rPr lang="en-US" dirty="0" smtClean="0"/>
              <a:t>Students can then discover how all of the resulting algebraic expressions relate to one another</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Generalizing</a:t>
            </a:r>
            <a:endParaRPr lang="en-US" dirty="0"/>
          </a:p>
        </p:txBody>
      </p:sp>
      <p:sp>
        <p:nvSpPr>
          <p:cNvPr id="3" name="Content Placeholder 2"/>
          <p:cNvSpPr>
            <a:spLocks noGrp="1"/>
          </p:cNvSpPr>
          <p:nvPr>
            <p:ph idx="1"/>
          </p:nvPr>
        </p:nvSpPr>
        <p:spPr>
          <a:xfrm>
            <a:off x="457200" y="990600"/>
            <a:ext cx="8229600" cy="4525963"/>
          </a:xfrm>
        </p:spPr>
        <p:txBody>
          <a:bodyPr/>
          <a:lstStyle/>
          <a:p>
            <a:r>
              <a:rPr lang="en-US" sz="2800" dirty="0" smtClean="0"/>
              <a:t>Another level of generalizing is recognizing the structural similarity between two seemingly different problems</a:t>
            </a:r>
          </a:p>
          <a:p>
            <a:endParaRPr lang="en-US" dirty="0"/>
          </a:p>
        </p:txBody>
      </p:sp>
      <p:sp>
        <p:nvSpPr>
          <p:cNvPr id="4" name="TextBox 3"/>
          <p:cNvSpPr txBox="1"/>
          <p:nvPr/>
        </p:nvSpPr>
        <p:spPr>
          <a:xfrm>
            <a:off x="4577443" y="2454872"/>
            <a:ext cx="4343400" cy="3945696"/>
          </a:xfrm>
          <a:prstGeom prst="rect">
            <a:avLst/>
          </a:prstGeom>
          <a:noFill/>
          <a:ln>
            <a:solidFill>
              <a:srgbClr val="000000"/>
            </a:solidFill>
          </a:ln>
        </p:spPr>
        <p:txBody>
          <a:bodyPr wrap="square" rtlCol="0">
            <a:spAutoFit/>
          </a:bodyPr>
          <a:lstStyle/>
          <a:p>
            <a:pPr indent="0">
              <a:lnSpc>
                <a:spcPct val="80000"/>
              </a:lnSpc>
              <a:buFontTx/>
              <a:buNone/>
            </a:pPr>
            <a:r>
              <a:rPr lang="en-US" sz="2400" dirty="0" smtClean="0"/>
              <a:t>This is a 4 dot triangle where each side has 4 dots. It is made using a total of 9 dots. </a:t>
            </a:r>
          </a:p>
          <a:p>
            <a:pPr indent="0">
              <a:lnSpc>
                <a:spcPct val="80000"/>
              </a:lnSpc>
              <a:buFontTx/>
              <a:buNone/>
            </a:pPr>
            <a:endParaRPr lang="en-US" sz="2400" dirty="0" smtClean="0"/>
          </a:p>
          <a:p>
            <a:pPr indent="0">
              <a:lnSpc>
                <a:spcPct val="80000"/>
              </a:lnSpc>
              <a:buFontTx/>
              <a:buNone/>
            </a:pPr>
            <a:endParaRPr lang="en-US" sz="2400" dirty="0" smtClean="0"/>
          </a:p>
          <a:p>
            <a:pPr indent="0">
              <a:lnSpc>
                <a:spcPct val="80000"/>
              </a:lnSpc>
              <a:buFontTx/>
              <a:buNone/>
            </a:pPr>
            <a:endParaRPr lang="en-US" sz="2400" dirty="0" smtClean="0">
              <a:ln>
                <a:solidFill>
                  <a:schemeClr val="tx1"/>
                </a:solidFill>
              </a:ln>
            </a:endParaRPr>
          </a:p>
          <a:p>
            <a:pPr indent="0">
              <a:lnSpc>
                <a:spcPct val="80000"/>
              </a:lnSpc>
              <a:buFontTx/>
              <a:buNone/>
            </a:pPr>
            <a:endParaRPr lang="en-US" sz="2400" dirty="0" smtClean="0"/>
          </a:p>
          <a:p>
            <a:pPr indent="0">
              <a:lnSpc>
                <a:spcPct val="80000"/>
              </a:lnSpc>
              <a:buFontTx/>
              <a:buNone/>
            </a:pPr>
            <a:endParaRPr lang="en-US" sz="2400" dirty="0" smtClean="0"/>
          </a:p>
          <a:p>
            <a:pPr indent="0">
              <a:lnSpc>
                <a:spcPct val="80000"/>
              </a:lnSpc>
              <a:buFontTx/>
              <a:buNone/>
            </a:pPr>
            <a:r>
              <a:rPr lang="en-US" sz="2400" dirty="0" smtClean="0"/>
              <a:t>How many would you need for a 16 dot triangle?</a:t>
            </a:r>
          </a:p>
          <a:p>
            <a:pPr indent="0">
              <a:lnSpc>
                <a:spcPct val="80000"/>
              </a:lnSpc>
              <a:buFontTx/>
              <a:buNone/>
            </a:pPr>
            <a:r>
              <a:rPr lang="en-US" sz="2400" dirty="0" smtClean="0"/>
              <a:t>How many for a 100 dot triangle?</a:t>
            </a:r>
          </a:p>
          <a:p>
            <a:pPr indent="0">
              <a:lnSpc>
                <a:spcPct val="80000"/>
              </a:lnSpc>
              <a:buFontTx/>
              <a:buNone/>
            </a:pPr>
            <a:r>
              <a:rPr lang="en-US" sz="2400" dirty="0" smtClean="0"/>
              <a:t>Can you figure out the number of dots you’d need for any triangle?</a:t>
            </a:r>
            <a:endParaRPr lang="en-US" dirty="0"/>
          </a:p>
        </p:txBody>
      </p:sp>
      <p:grpSp>
        <p:nvGrpSpPr>
          <p:cNvPr id="5" name="Group 4"/>
          <p:cNvGrpSpPr>
            <a:grpSpLocks/>
          </p:cNvGrpSpPr>
          <p:nvPr/>
        </p:nvGrpSpPr>
        <p:grpSpPr bwMode="auto">
          <a:xfrm>
            <a:off x="6096000" y="3733800"/>
            <a:ext cx="1143000" cy="950913"/>
            <a:chOff x="2361" y="2601"/>
            <a:chExt cx="1309" cy="1308"/>
          </a:xfrm>
        </p:grpSpPr>
        <p:sp>
          <p:nvSpPr>
            <p:cNvPr id="6" name="Oval 5"/>
            <p:cNvSpPr>
              <a:spLocks noChangeArrowheads="1"/>
            </p:cNvSpPr>
            <p:nvPr/>
          </p:nvSpPr>
          <p:spPr bwMode="auto">
            <a:xfrm>
              <a:off x="2922" y="2601"/>
              <a:ext cx="187" cy="187"/>
            </a:xfrm>
            <a:prstGeom prst="ellipse">
              <a:avLst/>
            </a:prstGeom>
            <a:solidFill>
              <a:srgbClr val="0000FF"/>
            </a:solidFill>
            <a:ln w="9525">
              <a:solidFill>
                <a:srgbClr val="0000FF"/>
              </a:solidFill>
              <a:round/>
              <a:headEnd/>
              <a:tailEnd/>
            </a:ln>
          </p:spPr>
          <p:txBody>
            <a:bodyPr>
              <a:prstTxWarp prst="textNoShape">
                <a:avLst/>
              </a:prstTxWarp>
            </a:bodyPr>
            <a:lstStyle/>
            <a:p>
              <a:endParaRPr lang="en-US" dirty="0"/>
            </a:p>
          </p:txBody>
        </p:sp>
        <p:sp>
          <p:nvSpPr>
            <p:cNvPr id="7" name="Oval 6"/>
            <p:cNvSpPr>
              <a:spLocks noChangeArrowheads="1"/>
            </p:cNvSpPr>
            <p:nvPr/>
          </p:nvSpPr>
          <p:spPr bwMode="auto">
            <a:xfrm>
              <a:off x="2735" y="2906"/>
              <a:ext cx="187" cy="187"/>
            </a:xfrm>
            <a:prstGeom prst="ellipse">
              <a:avLst/>
            </a:prstGeom>
            <a:solidFill>
              <a:srgbClr val="0000FF"/>
            </a:solidFill>
            <a:ln w="9525">
              <a:solidFill>
                <a:srgbClr val="0000FF"/>
              </a:solidFill>
              <a:round/>
              <a:headEnd/>
              <a:tailEnd/>
            </a:ln>
          </p:spPr>
          <p:txBody>
            <a:bodyPr>
              <a:prstTxWarp prst="textNoShape">
                <a:avLst/>
              </a:prstTxWarp>
            </a:bodyPr>
            <a:lstStyle/>
            <a:p>
              <a:endParaRPr lang="en-US" dirty="0"/>
            </a:p>
          </p:txBody>
        </p:sp>
        <p:sp>
          <p:nvSpPr>
            <p:cNvPr id="8" name="Oval 7"/>
            <p:cNvSpPr>
              <a:spLocks noChangeArrowheads="1"/>
            </p:cNvSpPr>
            <p:nvPr/>
          </p:nvSpPr>
          <p:spPr bwMode="auto">
            <a:xfrm>
              <a:off x="2548" y="3280"/>
              <a:ext cx="187" cy="187"/>
            </a:xfrm>
            <a:prstGeom prst="ellipse">
              <a:avLst/>
            </a:prstGeom>
            <a:solidFill>
              <a:srgbClr val="0000FF"/>
            </a:solidFill>
            <a:ln w="9525">
              <a:solidFill>
                <a:srgbClr val="0000FF"/>
              </a:solidFill>
              <a:round/>
              <a:headEnd/>
              <a:tailEnd/>
            </a:ln>
          </p:spPr>
          <p:txBody>
            <a:bodyPr>
              <a:prstTxWarp prst="textNoShape">
                <a:avLst/>
              </a:prstTxWarp>
            </a:bodyPr>
            <a:lstStyle/>
            <a:p>
              <a:endParaRPr lang="en-US" dirty="0"/>
            </a:p>
          </p:txBody>
        </p:sp>
        <p:sp>
          <p:nvSpPr>
            <p:cNvPr id="9" name="Oval 8"/>
            <p:cNvSpPr>
              <a:spLocks noChangeArrowheads="1"/>
            </p:cNvSpPr>
            <p:nvPr/>
          </p:nvSpPr>
          <p:spPr bwMode="auto">
            <a:xfrm>
              <a:off x="2361" y="3722"/>
              <a:ext cx="187" cy="187"/>
            </a:xfrm>
            <a:prstGeom prst="ellipse">
              <a:avLst/>
            </a:prstGeom>
            <a:solidFill>
              <a:srgbClr val="0000FF"/>
            </a:solidFill>
            <a:ln w="9525">
              <a:solidFill>
                <a:srgbClr val="0000FF"/>
              </a:solidFill>
              <a:round/>
              <a:headEnd/>
              <a:tailEnd/>
            </a:ln>
          </p:spPr>
          <p:txBody>
            <a:bodyPr>
              <a:prstTxWarp prst="textNoShape">
                <a:avLst/>
              </a:prstTxWarp>
            </a:bodyPr>
            <a:lstStyle/>
            <a:p>
              <a:endParaRPr lang="en-US" dirty="0"/>
            </a:p>
          </p:txBody>
        </p:sp>
        <p:sp>
          <p:nvSpPr>
            <p:cNvPr id="10" name="Oval 9"/>
            <p:cNvSpPr>
              <a:spLocks noChangeArrowheads="1"/>
            </p:cNvSpPr>
            <p:nvPr/>
          </p:nvSpPr>
          <p:spPr bwMode="auto">
            <a:xfrm>
              <a:off x="2735" y="3722"/>
              <a:ext cx="187" cy="187"/>
            </a:xfrm>
            <a:prstGeom prst="ellipse">
              <a:avLst/>
            </a:prstGeom>
            <a:solidFill>
              <a:srgbClr val="0000FF"/>
            </a:solidFill>
            <a:ln w="9525">
              <a:solidFill>
                <a:srgbClr val="0000FF"/>
              </a:solidFill>
              <a:round/>
              <a:headEnd/>
              <a:tailEnd/>
            </a:ln>
          </p:spPr>
          <p:txBody>
            <a:bodyPr>
              <a:prstTxWarp prst="textNoShape">
                <a:avLst/>
              </a:prstTxWarp>
            </a:bodyPr>
            <a:lstStyle/>
            <a:p>
              <a:endParaRPr lang="en-US" dirty="0"/>
            </a:p>
          </p:txBody>
        </p:sp>
        <p:sp>
          <p:nvSpPr>
            <p:cNvPr id="11" name="Oval 10"/>
            <p:cNvSpPr>
              <a:spLocks noChangeArrowheads="1"/>
            </p:cNvSpPr>
            <p:nvPr/>
          </p:nvSpPr>
          <p:spPr bwMode="auto">
            <a:xfrm>
              <a:off x="3109" y="3722"/>
              <a:ext cx="187" cy="187"/>
            </a:xfrm>
            <a:prstGeom prst="ellipse">
              <a:avLst/>
            </a:prstGeom>
            <a:solidFill>
              <a:srgbClr val="0000FF"/>
            </a:solidFill>
            <a:ln w="9525">
              <a:solidFill>
                <a:srgbClr val="0000FF"/>
              </a:solidFill>
              <a:round/>
              <a:headEnd/>
              <a:tailEnd/>
            </a:ln>
          </p:spPr>
          <p:txBody>
            <a:bodyPr>
              <a:prstTxWarp prst="textNoShape">
                <a:avLst/>
              </a:prstTxWarp>
            </a:bodyPr>
            <a:lstStyle/>
            <a:p>
              <a:endParaRPr lang="en-US" dirty="0"/>
            </a:p>
          </p:txBody>
        </p:sp>
        <p:sp>
          <p:nvSpPr>
            <p:cNvPr id="12" name="Oval 11"/>
            <p:cNvSpPr>
              <a:spLocks noChangeArrowheads="1"/>
            </p:cNvSpPr>
            <p:nvPr/>
          </p:nvSpPr>
          <p:spPr bwMode="auto">
            <a:xfrm>
              <a:off x="3483" y="3722"/>
              <a:ext cx="187" cy="187"/>
            </a:xfrm>
            <a:prstGeom prst="ellipse">
              <a:avLst/>
            </a:prstGeom>
            <a:solidFill>
              <a:srgbClr val="0000FF"/>
            </a:solidFill>
            <a:ln w="9525">
              <a:solidFill>
                <a:srgbClr val="0000FF"/>
              </a:solidFill>
              <a:round/>
              <a:headEnd/>
              <a:tailEnd/>
            </a:ln>
          </p:spPr>
          <p:txBody>
            <a:bodyPr>
              <a:prstTxWarp prst="textNoShape">
                <a:avLst/>
              </a:prstTxWarp>
            </a:bodyPr>
            <a:lstStyle/>
            <a:p>
              <a:endParaRPr lang="en-US" dirty="0"/>
            </a:p>
          </p:txBody>
        </p:sp>
        <p:sp>
          <p:nvSpPr>
            <p:cNvPr id="13" name="Oval 12"/>
            <p:cNvSpPr>
              <a:spLocks noChangeArrowheads="1"/>
            </p:cNvSpPr>
            <p:nvPr/>
          </p:nvSpPr>
          <p:spPr bwMode="auto">
            <a:xfrm>
              <a:off x="3109" y="2906"/>
              <a:ext cx="187" cy="187"/>
            </a:xfrm>
            <a:prstGeom prst="ellipse">
              <a:avLst/>
            </a:prstGeom>
            <a:solidFill>
              <a:srgbClr val="0000FF"/>
            </a:solidFill>
            <a:ln w="9525">
              <a:solidFill>
                <a:srgbClr val="0000FF"/>
              </a:solidFill>
              <a:round/>
              <a:headEnd/>
              <a:tailEnd/>
            </a:ln>
          </p:spPr>
          <p:txBody>
            <a:bodyPr>
              <a:prstTxWarp prst="textNoShape">
                <a:avLst/>
              </a:prstTxWarp>
            </a:bodyPr>
            <a:lstStyle/>
            <a:p>
              <a:endParaRPr lang="en-US" dirty="0"/>
            </a:p>
          </p:txBody>
        </p:sp>
        <p:sp>
          <p:nvSpPr>
            <p:cNvPr id="14" name="Oval 13"/>
            <p:cNvSpPr>
              <a:spLocks noChangeArrowheads="1"/>
            </p:cNvSpPr>
            <p:nvPr/>
          </p:nvSpPr>
          <p:spPr bwMode="auto">
            <a:xfrm>
              <a:off x="3296" y="3280"/>
              <a:ext cx="187" cy="187"/>
            </a:xfrm>
            <a:prstGeom prst="ellipse">
              <a:avLst/>
            </a:prstGeom>
            <a:solidFill>
              <a:srgbClr val="0000FF"/>
            </a:solidFill>
            <a:ln w="9525">
              <a:solidFill>
                <a:srgbClr val="0000FF"/>
              </a:solidFill>
              <a:round/>
              <a:headEnd/>
              <a:tailEnd/>
            </a:ln>
          </p:spPr>
          <p:txBody>
            <a:bodyPr>
              <a:prstTxWarp prst="textNoShape">
                <a:avLst/>
              </a:prstTxWarp>
            </a:bodyPr>
            <a:lstStyle/>
            <a:p>
              <a:endParaRPr lang="en-US" dirty="0"/>
            </a:p>
          </p:txBody>
        </p:sp>
      </p:grpSp>
      <p:sp>
        <p:nvSpPr>
          <p:cNvPr id="15" name="TextBox 14"/>
          <p:cNvSpPr txBox="1"/>
          <p:nvPr/>
        </p:nvSpPr>
        <p:spPr>
          <a:xfrm>
            <a:off x="152400" y="2454871"/>
            <a:ext cx="4343400" cy="3945696"/>
          </a:xfrm>
          <a:prstGeom prst="rect">
            <a:avLst/>
          </a:prstGeom>
          <a:noFill/>
          <a:ln>
            <a:solidFill>
              <a:srgbClr val="000000"/>
            </a:solidFill>
          </a:ln>
        </p:spPr>
        <p:txBody>
          <a:bodyPr wrap="square" rtlCol="0">
            <a:spAutoFit/>
          </a:bodyPr>
          <a:lstStyle/>
          <a:p>
            <a:pPr indent="0">
              <a:lnSpc>
                <a:spcPct val="80000"/>
              </a:lnSpc>
              <a:buFontTx/>
              <a:buNone/>
            </a:pPr>
            <a:r>
              <a:rPr lang="en-US" sz="2400" dirty="0" smtClean="0"/>
              <a:t>This is 3x3 grid of squares with only the border squares shaded</a:t>
            </a:r>
          </a:p>
          <a:p>
            <a:pPr indent="0">
              <a:lnSpc>
                <a:spcPct val="80000"/>
              </a:lnSpc>
              <a:buFontTx/>
              <a:buNone/>
            </a:pPr>
            <a:endParaRPr lang="en-US" sz="2400" dirty="0" smtClean="0"/>
          </a:p>
          <a:p>
            <a:pPr indent="0">
              <a:lnSpc>
                <a:spcPct val="80000"/>
              </a:lnSpc>
              <a:buFontTx/>
              <a:buNone/>
            </a:pPr>
            <a:endParaRPr lang="en-US" sz="2400" dirty="0" smtClean="0"/>
          </a:p>
          <a:p>
            <a:pPr indent="0">
              <a:lnSpc>
                <a:spcPct val="80000"/>
              </a:lnSpc>
              <a:buFontTx/>
              <a:buNone/>
            </a:pPr>
            <a:endParaRPr lang="en-US" sz="2400" dirty="0" smtClean="0">
              <a:ln>
                <a:solidFill>
                  <a:schemeClr val="tx1"/>
                </a:solidFill>
              </a:ln>
            </a:endParaRPr>
          </a:p>
          <a:p>
            <a:pPr indent="0">
              <a:lnSpc>
                <a:spcPct val="80000"/>
              </a:lnSpc>
              <a:buFontTx/>
              <a:buNone/>
            </a:pPr>
            <a:endParaRPr lang="en-US" sz="2400" dirty="0" smtClean="0"/>
          </a:p>
          <a:p>
            <a:pPr indent="0">
              <a:lnSpc>
                <a:spcPct val="80000"/>
              </a:lnSpc>
              <a:buFontTx/>
              <a:buNone/>
            </a:pPr>
            <a:endParaRPr lang="en-US" sz="2400" dirty="0" smtClean="0"/>
          </a:p>
          <a:p>
            <a:pPr indent="0">
              <a:lnSpc>
                <a:spcPct val="80000"/>
              </a:lnSpc>
              <a:buFontTx/>
              <a:buNone/>
            </a:pPr>
            <a:endParaRPr lang="en-US" sz="2400" dirty="0" smtClean="0"/>
          </a:p>
          <a:p>
            <a:pPr indent="0">
              <a:lnSpc>
                <a:spcPct val="80000"/>
              </a:lnSpc>
              <a:buFontTx/>
              <a:buNone/>
            </a:pPr>
            <a:r>
              <a:rPr lang="en-US" sz="2400" dirty="0" smtClean="0"/>
              <a:t>If you had a 17x17 grid with only the border squares shaded, how many would be shaded?</a:t>
            </a:r>
          </a:p>
          <a:p>
            <a:pPr indent="0">
              <a:lnSpc>
                <a:spcPct val="80000"/>
              </a:lnSpc>
              <a:buFontTx/>
              <a:buNone/>
            </a:pPr>
            <a:r>
              <a:rPr lang="en-US" sz="2400" dirty="0" smtClean="0"/>
              <a:t>Can you figure out the number of shaded squares for any grid?</a:t>
            </a:r>
            <a:endParaRPr lang="en-US" dirty="0"/>
          </a:p>
        </p:txBody>
      </p:sp>
      <p:grpSp>
        <p:nvGrpSpPr>
          <p:cNvPr id="16" name="Group 4"/>
          <p:cNvGrpSpPr>
            <a:grpSpLocks/>
          </p:cNvGrpSpPr>
          <p:nvPr/>
        </p:nvGrpSpPr>
        <p:grpSpPr bwMode="auto">
          <a:xfrm>
            <a:off x="1524000" y="3167280"/>
            <a:ext cx="1426256" cy="1404938"/>
            <a:chOff x="448" y="786"/>
            <a:chExt cx="879" cy="795"/>
          </a:xfrm>
        </p:grpSpPr>
        <p:sp>
          <p:nvSpPr>
            <p:cNvPr id="17" name="Rectangle 5"/>
            <p:cNvSpPr>
              <a:spLocks noChangeArrowheads="1"/>
            </p:cNvSpPr>
            <p:nvPr/>
          </p:nvSpPr>
          <p:spPr bwMode="auto">
            <a:xfrm>
              <a:off x="448" y="786"/>
              <a:ext cx="293" cy="265"/>
            </a:xfrm>
            <a:prstGeom prst="rect">
              <a:avLst/>
            </a:prstGeom>
            <a:solidFill>
              <a:srgbClr val="6699FF"/>
            </a:solidFill>
            <a:ln w="28575">
              <a:solidFill>
                <a:schemeClr val="tx2"/>
              </a:solidFill>
              <a:miter lim="800000"/>
              <a:headEnd/>
              <a:tailEnd/>
            </a:ln>
            <a:effectLst/>
          </p:spPr>
          <p:txBody>
            <a:bodyPr wrap="none" anchor="ctr">
              <a:prstTxWarp prst="textNoShape">
                <a:avLst/>
              </a:prstTxWarp>
            </a:bodyPr>
            <a:lstStyle/>
            <a:p>
              <a:endParaRPr lang="en-US" dirty="0"/>
            </a:p>
          </p:txBody>
        </p:sp>
        <p:sp>
          <p:nvSpPr>
            <p:cNvPr id="18" name="Rectangle 6"/>
            <p:cNvSpPr>
              <a:spLocks noChangeArrowheads="1"/>
            </p:cNvSpPr>
            <p:nvPr/>
          </p:nvSpPr>
          <p:spPr bwMode="auto">
            <a:xfrm>
              <a:off x="448" y="1051"/>
              <a:ext cx="293" cy="265"/>
            </a:xfrm>
            <a:prstGeom prst="rect">
              <a:avLst/>
            </a:prstGeom>
            <a:solidFill>
              <a:srgbClr val="6699FF"/>
            </a:solidFill>
            <a:ln w="28575">
              <a:solidFill>
                <a:schemeClr val="tx2"/>
              </a:solidFill>
              <a:miter lim="800000"/>
              <a:headEnd/>
              <a:tailEnd/>
            </a:ln>
            <a:effectLst/>
          </p:spPr>
          <p:txBody>
            <a:bodyPr wrap="none" anchor="ctr">
              <a:prstTxWarp prst="textNoShape">
                <a:avLst/>
              </a:prstTxWarp>
            </a:bodyPr>
            <a:lstStyle/>
            <a:p>
              <a:endParaRPr lang="en-US" dirty="0"/>
            </a:p>
          </p:txBody>
        </p:sp>
        <p:sp>
          <p:nvSpPr>
            <p:cNvPr id="19" name="Rectangle 7"/>
            <p:cNvSpPr>
              <a:spLocks noChangeArrowheads="1"/>
            </p:cNvSpPr>
            <p:nvPr/>
          </p:nvSpPr>
          <p:spPr bwMode="auto">
            <a:xfrm>
              <a:off x="448" y="1316"/>
              <a:ext cx="293" cy="265"/>
            </a:xfrm>
            <a:prstGeom prst="rect">
              <a:avLst/>
            </a:prstGeom>
            <a:solidFill>
              <a:srgbClr val="6699FF"/>
            </a:solidFill>
            <a:ln w="28575">
              <a:solidFill>
                <a:schemeClr val="tx2"/>
              </a:solidFill>
              <a:miter lim="800000"/>
              <a:headEnd/>
              <a:tailEnd/>
            </a:ln>
            <a:effectLst/>
          </p:spPr>
          <p:txBody>
            <a:bodyPr wrap="none" anchor="ctr">
              <a:prstTxWarp prst="textNoShape">
                <a:avLst/>
              </a:prstTxWarp>
            </a:bodyPr>
            <a:lstStyle/>
            <a:p>
              <a:endParaRPr lang="en-US" dirty="0"/>
            </a:p>
          </p:txBody>
        </p:sp>
        <p:sp>
          <p:nvSpPr>
            <p:cNvPr id="20" name="Rectangle 8"/>
            <p:cNvSpPr>
              <a:spLocks noChangeArrowheads="1"/>
            </p:cNvSpPr>
            <p:nvPr/>
          </p:nvSpPr>
          <p:spPr bwMode="auto">
            <a:xfrm>
              <a:off x="741" y="786"/>
              <a:ext cx="293" cy="265"/>
            </a:xfrm>
            <a:prstGeom prst="rect">
              <a:avLst/>
            </a:prstGeom>
            <a:solidFill>
              <a:srgbClr val="6699FF"/>
            </a:solidFill>
            <a:ln w="28575">
              <a:solidFill>
                <a:schemeClr val="tx2"/>
              </a:solidFill>
              <a:miter lim="800000"/>
              <a:headEnd/>
              <a:tailEnd/>
            </a:ln>
            <a:effectLst/>
          </p:spPr>
          <p:txBody>
            <a:bodyPr wrap="none" anchor="ctr">
              <a:prstTxWarp prst="textNoShape">
                <a:avLst/>
              </a:prstTxWarp>
            </a:bodyPr>
            <a:lstStyle/>
            <a:p>
              <a:endParaRPr lang="en-US" dirty="0"/>
            </a:p>
          </p:txBody>
        </p:sp>
        <p:sp>
          <p:nvSpPr>
            <p:cNvPr id="21" name="Rectangle 9"/>
            <p:cNvSpPr>
              <a:spLocks noChangeArrowheads="1"/>
            </p:cNvSpPr>
            <p:nvPr/>
          </p:nvSpPr>
          <p:spPr bwMode="auto">
            <a:xfrm>
              <a:off x="1034" y="786"/>
              <a:ext cx="293" cy="265"/>
            </a:xfrm>
            <a:prstGeom prst="rect">
              <a:avLst/>
            </a:prstGeom>
            <a:solidFill>
              <a:srgbClr val="6699FF"/>
            </a:solidFill>
            <a:ln w="28575">
              <a:solidFill>
                <a:schemeClr val="tx2"/>
              </a:solidFill>
              <a:miter lim="800000"/>
              <a:headEnd/>
              <a:tailEnd/>
            </a:ln>
            <a:effectLst/>
          </p:spPr>
          <p:txBody>
            <a:bodyPr wrap="none" anchor="ctr">
              <a:prstTxWarp prst="textNoShape">
                <a:avLst/>
              </a:prstTxWarp>
            </a:bodyPr>
            <a:lstStyle/>
            <a:p>
              <a:endParaRPr lang="en-US" dirty="0"/>
            </a:p>
          </p:txBody>
        </p:sp>
        <p:sp>
          <p:nvSpPr>
            <p:cNvPr id="22" name="Rectangle 10"/>
            <p:cNvSpPr>
              <a:spLocks noChangeArrowheads="1"/>
            </p:cNvSpPr>
            <p:nvPr/>
          </p:nvSpPr>
          <p:spPr bwMode="auto">
            <a:xfrm>
              <a:off x="1034" y="1051"/>
              <a:ext cx="293" cy="265"/>
            </a:xfrm>
            <a:prstGeom prst="rect">
              <a:avLst/>
            </a:prstGeom>
            <a:solidFill>
              <a:srgbClr val="6699FF"/>
            </a:solidFill>
            <a:ln w="28575">
              <a:solidFill>
                <a:schemeClr val="tx2"/>
              </a:solidFill>
              <a:miter lim="800000"/>
              <a:headEnd/>
              <a:tailEnd/>
            </a:ln>
            <a:effectLst/>
          </p:spPr>
          <p:txBody>
            <a:bodyPr wrap="none" anchor="ctr">
              <a:prstTxWarp prst="textNoShape">
                <a:avLst/>
              </a:prstTxWarp>
            </a:bodyPr>
            <a:lstStyle/>
            <a:p>
              <a:endParaRPr lang="en-US" dirty="0"/>
            </a:p>
          </p:txBody>
        </p:sp>
        <p:sp>
          <p:nvSpPr>
            <p:cNvPr id="23" name="Rectangle 11"/>
            <p:cNvSpPr>
              <a:spLocks noChangeArrowheads="1"/>
            </p:cNvSpPr>
            <p:nvPr/>
          </p:nvSpPr>
          <p:spPr bwMode="auto">
            <a:xfrm>
              <a:off x="1034" y="1316"/>
              <a:ext cx="293" cy="265"/>
            </a:xfrm>
            <a:prstGeom prst="rect">
              <a:avLst/>
            </a:prstGeom>
            <a:solidFill>
              <a:srgbClr val="6699FF"/>
            </a:solidFill>
            <a:ln w="28575">
              <a:solidFill>
                <a:schemeClr val="tx2"/>
              </a:solidFill>
              <a:miter lim="800000"/>
              <a:headEnd/>
              <a:tailEnd/>
            </a:ln>
            <a:effectLst/>
          </p:spPr>
          <p:txBody>
            <a:bodyPr wrap="none" anchor="ctr">
              <a:prstTxWarp prst="textNoShape">
                <a:avLst/>
              </a:prstTxWarp>
            </a:bodyPr>
            <a:lstStyle/>
            <a:p>
              <a:endParaRPr lang="en-US" dirty="0"/>
            </a:p>
          </p:txBody>
        </p:sp>
        <p:sp>
          <p:nvSpPr>
            <p:cNvPr id="24" name="Rectangle 12"/>
            <p:cNvSpPr>
              <a:spLocks noChangeArrowheads="1"/>
            </p:cNvSpPr>
            <p:nvPr/>
          </p:nvSpPr>
          <p:spPr bwMode="auto">
            <a:xfrm>
              <a:off x="741" y="1316"/>
              <a:ext cx="293" cy="265"/>
            </a:xfrm>
            <a:prstGeom prst="rect">
              <a:avLst/>
            </a:prstGeom>
            <a:solidFill>
              <a:srgbClr val="6699FF"/>
            </a:solidFill>
            <a:ln w="28575">
              <a:solidFill>
                <a:schemeClr val="tx2"/>
              </a:solidFill>
              <a:miter lim="800000"/>
              <a:headEnd/>
              <a:tailEnd/>
            </a:ln>
            <a:effectLst/>
          </p:spPr>
          <p:txBody>
            <a:bodyPr wrap="none" anchor="ctr">
              <a:prstTxWarp prst="textNoShape">
                <a:avLst/>
              </a:prstTxWarp>
            </a:bodyPr>
            <a:lstStyle/>
            <a:p>
              <a:endParaRPr lang="en-US" dirty="0"/>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Generalizing</a:t>
            </a:r>
            <a:endParaRPr lang="en-US" dirty="0"/>
          </a:p>
        </p:txBody>
      </p:sp>
      <p:sp>
        <p:nvSpPr>
          <p:cNvPr id="3" name="Content Placeholder 2"/>
          <p:cNvSpPr>
            <a:spLocks noGrp="1"/>
          </p:cNvSpPr>
          <p:nvPr>
            <p:ph idx="1"/>
          </p:nvPr>
        </p:nvSpPr>
        <p:spPr>
          <a:xfrm>
            <a:off x="457200" y="1600201"/>
            <a:ext cx="8229600" cy="3657600"/>
          </a:xfrm>
        </p:spPr>
        <p:txBody>
          <a:bodyPr>
            <a:normAutofit fontScale="85000" lnSpcReduction="20000"/>
          </a:bodyPr>
          <a:lstStyle/>
          <a:p>
            <a:r>
              <a:rPr lang="en-US" dirty="0" smtClean="0"/>
              <a:t>A difficulty for many students is understanding that the “pattern rule” or equation must hold for any iteration of the pattern</a:t>
            </a:r>
          </a:p>
          <a:p>
            <a:r>
              <a:rPr lang="en-US" dirty="0" smtClean="0"/>
              <a:t>Students will often consider only one term or iteration of the pattern when coming up with a  rule, and once they select a rule they tend to persist that their rule is correct even when finding a counter example (they tend to refute the example, rather than their rule)</a:t>
            </a:r>
          </a:p>
          <a:p>
            <a:r>
              <a:rPr lang="en-US" dirty="0" smtClean="0"/>
              <a:t>For example, for this pattern most students consider the rule to be 4</a:t>
            </a:r>
            <a:r>
              <a:rPr lang="en-US" i="1" dirty="0" smtClean="0"/>
              <a:t>x</a:t>
            </a:r>
            <a:r>
              <a:rPr lang="en-US" dirty="0" smtClean="0"/>
              <a:t>+3</a:t>
            </a:r>
            <a:r>
              <a:rPr lang="en-US" i="1" dirty="0" smtClean="0"/>
              <a:t> </a:t>
            </a:r>
            <a:endParaRPr lang="en-US" i="1" dirty="0"/>
          </a:p>
        </p:txBody>
      </p:sp>
      <p:pic>
        <p:nvPicPr>
          <p:cNvPr id="4" name="Picture 3" descr="t1 q6 img1"/>
          <p:cNvPicPr/>
          <p:nvPr/>
        </p:nvPicPr>
        <p:blipFill>
          <a:blip r:embed="rId2"/>
          <a:srcRect/>
          <a:stretch>
            <a:fillRect/>
          </a:stretch>
        </p:blipFill>
        <p:spPr bwMode="auto">
          <a:xfrm>
            <a:off x="1066800" y="5257800"/>
            <a:ext cx="6781800" cy="1295399"/>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Generalizing</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Working with patterns allows students to develop rigour and a commitment to providing justifications</a:t>
            </a:r>
          </a:p>
          <a:p>
            <a:r>
              <a:rPr lang="en-US" dirty="0" smtClean="0"/>
              <a:t>Students learn to make connections among the actions they take during problem solving (for instance, physically or mentally configuring the matchsticks), the resulting output (number of matchsticks needed for the 10</a:t>
            </a:r>
            <a:r>
              <a:rPr lang="en-US" baseline="30000" dirty="0" smtClean="0"/>
              <a:t>th</a:t>
            </a:r>
            <a:r>
              <a:rPr lang="en-US" dirty="0" smtClean="0"/>
              <a:t> term, the 20</a:t>
            </a:r>
            <a:r>
              <a:rPr lang="en-US" baseline="30000" dirty="0" smtClean="0"/>
              <a:t>th</a:t>
            </a:r>
            <a:r>
              <a:rPr lang="en-US" dirty="0" smtClean="0"/>
              <a:t> term etc) and the expression of a generalized rule in the form of a symbolic equation</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Representations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Observations of patterns is a powerful way of acquiring a deep understanding of algebraic relationships</a:t>
            </a:r>
          </a:p>
          <a:p>
            <a:r>
              <a:rPr lang="en-US" dirty="0" smtClean="0"/>
              <a:t>Past research indicates that working with visual representations and deconstructing these in order to identify the relationship between variables is a more successful method of developing generalized algebraic formulae than either working with number sequences (using ordered tables of values) or memorizing rules for transforming equations </a:t>
            </a:r>
            <a:r>
              <a:rPr lang="en-US" sz="2600" dirty="0" smtClean="0"/>
              <a:t>(Beatty &amp; Bruce, 2011)</a:t>
            </a:r>
            <a:endParaRPr lang="en-US" sz="2600" dirty="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Representations</a:t>
            </a:r>
            <a:endParaRPr lang="en-US" dirty="0"/>
          </a:p>
        </p:txBody>
      </p:sp>
      <p:sp>
        <p:nvSpPr>
          <p:cNvPr id="3" name="Content Placeholder 2"/>
          <p:cNvSpPr>
            <a:spLocks noGrp="1"/>
          </p:cNvSpPr>
          <p:nvPr>
            <p:ph idx="1"/>
          </p:nvPr>
        </p:nvSpPr>
        <p:spPr/>
        <p:txBody>
          <a:bodyPr/>
          <a:lstStyle/>
          <a:p>
            <a:r>
              <a:rPr lang="en-US" dirty="0" smtClean="0"/>
              <a:t>Representations fall along a continuum from concrete to symbolic</a:t>
            </a:r>
          </a:p>
          <a:p>
            <a:pPr lvl="1"/>
            <a:r>
              <a:rPr lang="en-US" dirty="0" smtClean="0"/>
              <a:t>Concrete (e.g., building linear growing patterns with tiles; this is also geometric)</a:t>
            </a:r>
          </a:p>
          <a:p>
            <a:pPr lvl="1"/>
            <a:r>
              <a:rPr lang="en-US" dirty="0" smtClean="0"/>
              <a:t>Abstract (visual representations of patterns, diagrams)</a:t>
            </a:r>
          </a:p>
          <a:p>
            <a:pPr lvl="1"/>
            <a:r>
              <a:rPr lang="en-US" dirty="0" smtClean="0"/>
              <a:t>Graphical (graphs)</a:t>
            </a:r>
          </a:p>
          <a:p>
            <a:pPr lvl="1"/>
            <a:r>
              <a:rPr lang="en-US" dirty="0" smtClean="0"/>
              <a:t>Symbolic (pattern rules, equations)</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Representations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Math education researchers recommend that students be introduced to various representations (concrete, abstract, graphical, symbolic) in order to develop a deep conception of algebraic relationships</a:t>
            </a:r>
          </a:p>
          <a:p>
            <a:r>
              <a:rPr lang="en-US" dirty="0" smtClean="0"/>
              <a:t>Students require opportunities to explore the interaction between relationships in order to make connections, and predict how changes in one representation result in transformations of other representations</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Representations</a:t>
            </a:r>
            <a:endParaRPr lang="en-US" dirty="0"/>
          </a:p>
        </p:txBody>
      </p:sp>
      <p:sp>
        <p:nvSpPr>
          <p:cNvPr id="3" name="Content Placeholder 2"/>
          <p:cNvSpPr>
            <a:spLocks noGrp="1"/>
          </p:cNvSpPr>
          <p:nvPr>
            <p:ph idx="1"/>
          </p:nvPr>
        </p:nvSpPr>
        <p:spPr>
          <a:xfrm>
            <a:off x="457200" y="1600201"/>
            <a:ext cx="8229600" cy="990600"/>
          </a:xfrm>
        </p:spPr>
        <p:txBody>
          <a:bodyPr>
            <a:normAutofit fontScale="85000" lnSpcReduction="10000"/>
          </a:bodyPr>
          <a:lstStyle/>
          <a:p>
            <a:r>
              <a:rPr lang="en-US" dirty="0" smtClean="0"/>
              <a:t>For instance, students can start to make connections between linear growing patterns and graphs</a:t>
            </a:r>
            <a:endParaRPr lang="en-US" dirty="0"/>
          </a:p>
        </p:txBody>
      </p:sp>
      <p:pic>
        <p:nvPicPr>
          <p:cNvPr id="4" name="Picture 4"/>
          <p:cNvPicPr>
            <a:picLocks noChangeAspect="1"/>
          </p:cNvPicPr>
          <p:nvPr/>
        </p:nvPicPr>
        <p:blipFill>
          <a:blip r:embed="rId2"/>
          <a:srcRect/>
          <a:stretch>
            <a:fillRect/>
          </a:stretch>
        </p:blipFill>
        <p:spPr bwMode="auto">
          <a:xfrm>
            <a:off x="1219200" y="2590801"/>
            <a:ext cx="6553200" cy="3574473"/>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Representations</a:t>
            </a:r>
            <a:endParaRPr lang="en-US" dirty="0"/>
          </a:p>
        </p:txBody>
      </p:sp>
      <p:sp>
        <p:nvSpPr>
          <p:cNvPr id="3" name="Content Placeholder 2"/>
          <p:cNvSpPr>
            <a:spLocks noGrp="1"/>
          </p:cNvSpPr>
          <p:nvPr>
            <p:ph idx="1"/>
          </p:nvPr>
        </p:nvSpPr>
        <p:spPr>
          <a:xfrm>
            <a:off x="457200" y="1600200"/>
            <a:ext cx="8229600" cy="5257800"/>
          </a:xfrm>
        </p:spPr>
        <p:txBody>
          <a:bodyPr>
            <a:normAutofit fontScale="92500" lnSpcReduction="20000"/>
          </a:bodyPr>
          <a:lstStyle/>
          <a:p>
            <a:r>
              <a:rPr lang="en-US" dirty="0" smtClean="0"/>
              <a:t>Students can then start to explore the connections among the representations, for example, how changing the value of the multiplier or the constant in the pattern rule affects</a:t>
            </a:r>
          </a:p>
          <a:p>
            <a:pPr lvl="1"/>
            <a:r>
              <a:rPr lang="en-US" dirty="0" smtClean="0"/>
              <a:t>The linear growing pattern</a:t>
            </a:r>
          </a:p>
          <a:p>
            <a:pPr lvl="1"/>
            <a:r>
              <a:rPr lang="en-US" dirty="0" smtClean="0"/>
              <a:t>The graphical representation</a:t>
            </a:r>
          </a:p>
          <a:p>
            <a:r>
              <a:rPr lang="en-US" dirty="0" smtClean="0"/>
              <a:t>Students are encouraged to make predictions about what the patterns and graphs will look like</a:t>
            </a:r>
          </a:p>
          <a:p>
            <a:r>
              <a:rPr lang="en-US" dirty="0" smtClean="0"/>
              <a:t>Students are also encouraged to find similarities and differences within and among the different sets of rules…</a:t>
            </a:r>
            <a:endParaRPr lang="en-US" dirty="0"/>
          </a:p>
        </p:txBody>
      </p:sp>
      <p:sp>
        <p:nvSpPr>
          <p:cNvPr id="4" name="Right Arrow 3"/>
          <p:cNvSpPr/>
          <p:nvPr/>
        </p:nvSpPr>
        <p:spPr>
          <a:xfrm>
            <a:off x="7391400" y="6096000"/>
            <a:ext cx="1295400" cy="5334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The plenary sessions will focus on three fundamental interconnected concepts of algebraic reasoning:</a:t>
            </a:r>
          </a:p>
          <a:p>
            <a:pPr lvl="1"/>
            <a:r>
              <a:rPr lang="en-US" dirty="0" smtClean="0"/>
              <a:t>Multiplicative thinking</a:t>
            </a:r>
          </a:p>
          <a:p>
            <a:pPr lvl="1"/>
            <a:r>
              <a:rPr lang="en-US" dirty="0" smtClean="0"/>
              <a:t>Generalizing</a:t>
            </a:r>
          </a:p>
          <a:p>
            <a:pPr lvl="1"/>
            <a:r>
              <a:rPr lang="en-US" dirty="0" smtClean="0"/>
              <a:t>Multiple representations</a:t>
            </a:r>
          </a:p>
          <a:p>
            <a:r>
              <a:rPr lang="en-US" dirty="0" smtClean="0"/>
              <a:t>We’ve selected these concepts because they continue to be difficult for students </a:t>
            </a:r>
          </a:p>
          <a:p>
            <a:r>
              <a:rPr lang="en-US" dirty="0" smtClean="0"/>
              <a:t>During plenary sessions we will also look at responding to student work in the moment (using video of student thinking) and responding to written work</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381000" y="304800"/>
            <a:ext cx="4076700" cy="1200328"/>
          </a:xfrm>
          <a:prstGeom prst="rect">
            <a:avLst/>
          </a:prstGeom>
          <a:noFill/>
        </p:spPr>
        <p:txBody>
          <a:bodyPr wrap="square" rtlCol="0">
            <a:spAutoFit/>
          </a:bodyPr>
          <a:lstStyle/>
          <a:p>
            <a:r>
              <a:rPr lang="en-US" sz="2400" dirty="0" smtClean="0"/>
              <a:t>Tiles = position number x1+1</a:t>
            </a:r>
          </a:p>
          <a:p>
            <a:r>
              <a:rPr lang="en-US" sz="2400" dirty="0" smtClean="0"/>
              <a:t>Tiles = position number x3+1</a:t>
            </a:r>
          </a:p>
          <a:p>
            <a:r>
              <a:rPr lang="en-US" sz="2400" dirty="0" smtClean="0"/>
              <a:t>Tiles = position number x5+1</a:t>
            </a:r>
            <a:endParaRPr lang="en-US" sz="2400" dirty="0"/>
          </a:p>
        </p:txBody>
      </p:sp>
      <p:pic>
        <p:nvPicPr>
          <p:cNvPr id="5" name="Picture 2"/>
          <p:cNvPicPr>
            <a:picLocks noChangeAspect="1" noChangeArrowheads="1"/>
          </p:cNvPicPr>
          <p:nvPr/>
        </p:nvPicPr>
        <p:blipFill>
          <a:blip r:embed="rId2"/>
          <a:srcRect/>
          <a:stretch>
            <a:fillRect/>
          </a:stretch>
        </p:blipFill>
        <p:spPr bwMode="auto">
          <a:xfrm>
            <a:off x="381000" y="1676400"/>
            <a:ext cx="3886200" cy="4724400"/>
          </a:xfrm>
          <a:prstGeom prst="rect">
            <a:avLst/>
          </a:prstGeom>
          <a:noFill/>
          <a:ln w="9525">
            <a:noFill/>
            <a:miter lim="800000"/>
            <a:headEnd/>
            <a:tailEnd/>
          </a:ln>
        </p:spPr>
      </p:pic>
      <p:pic>
        <p:nvPicPr>
          <p:cNvPr id="7" name="Picture 3" descr="100_0253"/>
          <p:cNvPicPr>
            <a:picLocks noChangeAspect="1" noChangeArrowheads="1"/>
          </p:cNvPicPr>
          <p:nvPr/>
        </p:nvPicPr>
        <p:blipFill>
          <a:blip r:embed="rId3"/>
          <a:srcRect l="12695" r="4617"/>
          <a:stretch>
            <a:fillRect/>
          </a:stretch>
        </p:blipFill>
        <p:spPr bwMode="auto">
          <a:xfrm>
            <a:off x="4724400" y="1676400"/>
            <a:ext cx="3657600" cy="4700991"/>
          </a:xfrm>
          <a:prstGeom prst="rect">
            <a:avLst/>
          </a:prstGeom>
          <a:noFill/>
          <a:ln w="9525">
            <a:noFill/>
            <a:miter lim="800000"/>
            <a:headEnd/>
            <a:tailEnd/>
          </a:ln>
        </p:spPr>
      </p:pic>
      <p:sp>
        <p:nvSpPr>
          <p:cNvPr id="6" name="TextBox 5"/>
          <p:cNvSpPr txBox="1"/>
          <p:nvPr/>
        </p:nvSpPr>
        <p:spPr>
          <a:xfrm>
            <a:off x="4267200" y="304800"/>
            <a:ext cx="4419600" cy="1323439"/>
          </a:xfrm>
          <a:prstGeom prst="rect">
            <a:avLst/>
          </a:prstGeom>
          <a:noFill/>
        </p:spPr>
        <p:txBody>
          <a:bodyPr wrap="square" rtlCol="0">
            <a:spAutoFit/>
          </a:bodyPr>
          <a:lstStyle/>
          <a:p>
            <a:r>
              <a:rPr lang="en-US" sz="1600" dirty="0" smtClean="0"/>
              <a:t>What is similar in the 3 rules? What is different?</a:t>
            </a:r>
          </a:p>
          <a:p>
            <a:r>
              <a:rPr lang="en-US" sz="1600" dirty="0" smtClean="0"/>
              <a:t>What is similar in the 3 patterns? What is different?</a:t>
            </a:r>
          </a:p>
          <a:p>
            <a:r>
              <a:rPr lang="en-US" sz="1600" dirty="0" smtClean="0"/>
              <a:t>What is similar about the trend lines on the graph? What is different?</a:t>
            </a:r>
            <a:endParaRPr lang="en-US" sz="1600" dirty="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533400" y="304800"/>
            <a:ext cx="4076700" cy="1200328"/>
          </a:xfrm>
          <a:prstGeom prst="rect">
            <a:avLst/>
          </a:prstGeom>
          <a:noFill/>
        </p:spPr>
        <p:txBody>
          <a:bodyPr wrap="square" rtlCol="0">
            <a:spAutoFit/>
          </a:bodyPr>
          <a:lstStyle/>
          <a:p>
            <a:r>
              <a:rPr lang="en-US" sz="2400" dirty="0" smtClean="0"/>
              <a:t>Tiles = position number x3+</a:t>
            </a:r>
            <a:r>
              <a:rPr lang="en-US" sz="2400" dirty="0"/>
              <a:t>2</a:t>
            </a:r>
            <a:endParaRPr lang="en-US" sz="2400" dirty="0" smtClean="0"/>
          </a:p>
          <a:p>
            <a:r>
              <a:rPr lang="en-US" sz="2400" dirty="0" smtClean="0"/>
              <a:t>Tiles = position number x3+6</a:t>
            </a:r>
          </a:p>
          <a:p>
            <a:r>
              <a:rPr lang="en-US" sz="2400" dirty="0" smtClean="0"/>
              <a:t>Tiles = position number x3+</a:t>
            </a:r>
            <a:r>
              <a:rPr lang="en-US" sz="2400" dirty="0"/>
              <a:t>9</a:t>
            </a:r>
          </a:p>
        </p:txBody>
      </p:sp>
      <p:pic>
        <p:nvPicPr>
          <p:cNvPr id="6" name="Picture 2" descr="100_1404.JPG"/>
          <p:cNvPicPr>
            <a:picLocks noChangeAspect="1"/>
          </p:cNvPicPr>
          <p:nvPr/>
        </p:nvPicPr>
        <p:blipFill>
          <a:blip r:embed="rId2"/>
          <a:srcRect/>
          <a:stretch>
            <a:fillRect/>
          </a:stretch>
        </p:blipFill>
        <p:spPr bwMode="auto">
          <a:xfrm>
            <a:off x="533400" y="1676400"/>
            <a:ext cx="3886200" cy="4736560"/>
          </a:xfrm>
          <a:prstGeom prst="rect">
            <a:avLst/>
          </a:prstGeom>
          <a:noFill/>
          <a:ln w="9525">
            <a:noFill/>
            <a:miter lim="800000"/>
            <a:headEnd/>
            <a:tailEnd/>
          </a:ln>
        </p:spPr>
      </p:pic>
      <p:pic>
        <p:nvPicPr>
          <p:cNvPr id="8" name="Picture 3" descr="100_0267"/>
          <p:cNvPicPr>
            <a:picLocks noChangeAspect="1" noChangeArrowheads="1"/>
          </p:cNvPicPr>
          <p:nvPr/>
        </p:nvPicPr>
        <p:blipFill>
          <a:blip r:embed="rId3"/>
          <a:srcRect/>
          <a:stretch>
            <a:fillRect/>
          </a:stretch>
        </p:blipFill>
        <p:spPr bwMode="auto">
          <a:xfrm>
            <a:off x="4648200" y="1676400"/>
            <a:ext cx="3936320" cy="4736560"/>
          </a:xfrm>
          <a:prstGeom prst="rect">
            <a:avLst/>
          </a:prstGeom>
          <a:noFill/>
          <a:ln w="9525">
            <a:noFill/>
            <a:miter lim="800000"/>
            <a:headEnd/>
            <a:tailEnd/>
          </a:ln>
        </p:spPr>
      </p:pic>
      <p:sp>
        <p:nvSpPr>
          <p:cNvPr id="5" name="TextBox 4"/>
          <p:cNvSpPr txBox="1"/>
          <p:nvPr/>
        </p:nvSpPr>
        <p:spPr>
          <a:xfrm>
            <a:off x="4419600" y="304800"/>
            <a:ext cx="4419600" cy="1323439"/>
          </a:xfrm>
          <a:prstGeom prst="rect">
            <a:avLst/>
          </a:prstGeom>
          <a:noFill/>
        </p:spPr>
        <p:txBody>
          <a:bodyPr wrap="square" rtlCol="0">
            <a:spAutoFit/>
          </a:bodyPr>
          <a:lstStyle/>
          <a:p>
            <a:r>
              <a:rPr lang="en-US" sz="1600" dirty="0" smtClean="0"/>
              <a:t>What is similar in the 3 rules? What is different?</a:t>
            </a:r>
          </a:p>
          <a:p>
            <a:r>
              <a:rPr lang="en-US" sz="1600" dirty="0" smtClean="0"/>
              <a:t>What is similar in the 3 patterns? What is different?</a:t>
            </a:r>
          </a:p>
          <a:p>
            <a:r>
              <a:rPr lang="en-US" sz="1600" dirty="0" smtClean="0"/>
              <a:t>What is similar about the trend lines on the graph? What is different?</a:t>
            </a:r>
            <a:endParaRPr lang="en-US" sz="1600" dirty="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Representations</a:t>
            </a:r>
            <a:endParaRPr lang="en-US" dirty="0"/>
          </a:p>
        </p:txBody>
      </p:sp>
      <p:sp>
        <p:nvSpPr>
          <p:cNvPr id="3" name="Content Placeholder 2"/>
          <p:cNvSpPr>
            <a:spLocks noGrp="1"/>
          </p:cNvSpPr>
          <p:nvPr>
            <p:ph idx="1"/>
          </p:nvPr>
        </p:nvSpPr>
        <p:spPr>
          <a:xfrm>
            <a:off x="457200" y="1600200"/>
            <a:ext cx="8229600" cy="4800600"/>
          </a:xfrm>
        </p:spPr>
        <p:txBody>
          <a:bodyPr>
            <a:normAutofit fontScale="85000" lnSpcReduction="10000"/>
          </a:bodyPr>
          <a:lstStyle/>
          <a:p>
            <a:r>
              <a:rPr lang="en-US" dirty="0" smtClean="0"/>
              <a:t>This then allows students to start to form conjectures, such as:</a:t>
            </a:r>
          </a:p>
          <a:p>
            <a:pPr lvl="1"/>
            <a:r>
              <a:rPr lang="en-US" dirty="0" smtClean="0"/>
              <a:t>The multiplier is responsible for the slope of the trend line</a:t>
            </a:r>
          </a:p>
          <a:p>
            <a:pPr lvl="1"/>
            <a:r>
              <a:rPr lang="en-US" dirty="0" smtClean="0"/>
              <a:t>The constant tells you “where the line starts” [the </a:t>
            </a:r>
            <a:r>
              <a:rPr lang="en-US" i="1" dirty="0" smtClean="0"/>
              <a:t>y</a:t>
            </a:r>
            <a:r>
              <a:rPr lang="en-US" dirty="0" smtClean="0"/>
              <a:t>-intercept]</a:t>
            </a:r>
          </a:p>
          <a:p>
            <a:pPr lvl="1"/>
            <a:r>
              <a:rPr lang="en-US" dirty="0" smtClean="0"/>
              <a:t>A higher multiplier results in a steeper trend line</a:t>
            </a:r>
          </a:p>
          <a:p>
            <a:pPr lvl="1"/>
            <a:r>
              <a:rPr lang="en-US" dirty="0" smtClean="0"/>
              <a:t>Rules that have the same multiplier result in parallel trend lines – there is no </a:t>
            </a:r>
            <a:r>
              <a:rPr lang="en-US" i="1" dirty="0" smtClean="0"/>
              <a:t>x</a:t>
            </a:r>
            <a:r>
              <a:rPr lang="en-US" dirty="0" smtClean="0"/>
              <a:t>-value (position number) at which these lines would intersect (sets with no solution)</a:t>
            </a:r>
          </a:p>
          <a:p>
            <a:r>
              <a:rPr lang="en-US" dirty="0" smtClean="0"/>
              <a:t>Students can theorize about the graphical representation of rules that have different multipliers and different constants, for instance, 3x+5 and 2x+6</a:t>
            </a:r>
          </a:p>
          <a:p>
            <a:pPr lvl="1">
              <a:buNone/>
            </a:pP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Representations</a:t>
            </a:r>
            <a:endParaRPr lang="en-US" dirty="0"/>
          </a:p>
        </p:txBody>
      </p:sp>
      <p:pic>
        <p:nvPicPr>
          <p:cNvPr id="4" name="Picture 6"/>
          <p:cNvPicPr>
            <a:picLocks noChangeAspect="1"/>
          </p:cNvPicPr>
          <p:nvPr/>
        </p:nvPicPr>
        <p:blipFill>
          <a:blip r:embed="rId2"/>
          <a:srcRect/>
          <a:stretch>
            <a:fillRect/>
          </a:stretch>
        </p:blipFill>
        <p:spPr bwMode="auto">
          <a:xfrm>
            <a:off x="457200" y="1752600"/>
            <a:ext cx="4521707" cy="4191000"/>
          </a:xfrm>
          <a:prstGeom prst="rect">
            <a:avLst/>
          </a:prstGeom>
          <a:noFill/>
          <a:ln w="9525">
            <a:noFill/>
            <a:miter lim="800000"/>
            <a:headEnd/>
            <a:tailEnd/>
          </a:ln>
        </p:spPr>
      </p:pic>
      <p:sp>
        <p:nvSpPr>
          <p:cNvPr id="5" name="TextBox 4"/>
          <p:cNvSpPr txBox="1"/>
          <p:nvPr/>
        </p:nvSpPr>
        <p:spPr>
          <a:xfrm>
            <a:off x="4978907" y="1752600"/>
            <a:ext cx="3707893" cy="4524316"/>
          </a:xfrm>
          <a:prstGeom prst="rect">
            <a:avLst/>
          </a:prstGeom>
          <a:noFill/>
        </p:spPr>
        <p:txBody>
          <a:bodyPr wrap="square" rtlCol="0">
            <a:spAutoFit/>
          </a:bodyPr>
          <a:lstStyle/>
          <a:p>
            <a:r>
              <a:rPr lang="en-US" dirty="0" smtClean="0"/>
              <a:t>This line [3x+5] and this line [2x+6] are going to intersect for sure because 3x+5 for [x-value] one is going to be 8 and for 2x+6 it’s also going to be 8.</a:t>
            </a:r>
          </a:p>
          <a:p>
            <a:endParaRPr lang="en-US" dirty="0" smtClean="0"/>
          </a:p>
          <a:p>
            <a:r>
              <a:rPr lang="en-US" dirty="0" smtClean="0"/>
              <a:t>So, the zeroth position is going to be 5 for this one [drawing a point at 5 on the </a:t>
            </a:r>
            <a:r>
              <a:rPr lang="en-US" i="1" dirty="0" smtClean="0"/>
              <a:t>y</a:t>
            </a:r>
            <a:r>
              <a:rPr lang="en-US" dirty="0" smtClean="0"/>
              <a:t>-axis] and 6 for this one [drawing a point at 6 on the </a:t>
            </a:r>
            <a:r>
              <a:rPr lang="en-US" i="1" dirty="0" smtClean="0"/>
              <a:t>y</a:t>
            </a:r>
            <a:r>
              <a:rPr lang="en-US" dirty="0" smtClean="0"/>
              <a:t>-axis] and then it’s going to go something like this [sketches the two trend lines]. </a:t>
            </a:r>
          </a:p>
          <a:p>
            <a:endParaRPr lang="en-US" dirty="0" smtClean="0"/>
          </a:p>
          <a:p>
            <a:r>
              <a:rPr lang="en-US" dirty="0" smtClean="0"/>
              <a:t>But I know it’s going to intersect here [pointing at (1, 8)] for sure because for position 1, both answers are 8!</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Representations</a:t>
            </a:r>
            <a:endParaRPr lang="en-US" dirty="0"/>
          </a:p>
        </p:txBody>
      </p:sp>
      <p:sp>
        <p:nvSpPr>
          <p:cNvPr id="3" name="Content Placeholder 2"/>
          <p:cNvSpPr>
            <a:spLocks noGrp="1"/>
          </p:cNvSpPr>
          <p:nvPr>
            <p:ph idx="1"/>
          </p:nvPr>
        </p:nvSpPr>
        <p:spPr>
          <a:xfrm>
            <a:off x="457200" y="1600200"/>
            <a:ext cx="7924800" cy="4525963"/>
          </a:xfrm>
        </p:spPr>
        <p:txBody>
          <a:bodyPr/>
          <a:lstStyle/>
          <a:p>
            <a:r>
              <a:rPr lang="en-US" dirty="0" smtClean="0"/>
              <a:t>Grounding an understanding of algebraic relationships in concrete, abstract and graphical representations allows students to construct symbolic expressions</a:t>
            </a:r>
          </a:p>
          <a:p>
            <a:r>
              <a:rPr lang="en-US" dirty="0" smtClean="0"/>
              <a:t>For instance, an understanding of both linear growing patterns and graphs can support students in solving equations of the form a</a:t>
            </a:r>
            <a:r>
              <a:rPr lang="en-US" i="1" dirty="0" smtClean="0"/>
              <a:t>x</a:t>
            </a:r>
            <a:r>
              <a:rPr lang="en-US" dirty="0" smtClean="0"/>
              <a:t>+b=c</a:t>
            </a:r>
            <a:r>
              <a:rPr lang="en-US" i="1" dirty="0" smtClean="0"/>
              <a:t>x</a:t>
            </a:r>
            <a:r>
              <a:rPr lang="en-US" dirty="0" smtClean="0"/>
              <a:t>+d</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112"/>
          <p:cNvGrpSpPr>
            <a:grpSpLocks/>
          </p:cNvGrpSpPr>
          <p:nvPr/>
        </p:nvGrpSpPr>
        <p:grpSpPr bwMode="auto">
          <a:xfrm>
            <a:off x="1370013" y="1257264"/>
            <a:ext cx="2413000" cy="1600200"/>
            <a:chOff x="1398588" y="1395413"/>
            <a:chExt cx="2413000" cy="1600200"/>
          </a:xfrm>
        </p:grpSpPr>
        <p:sp>
          <p:nvSpPr>
            <p:cNvPr id="81987" name="Rectangle 6"/>
            <p:cNvSpPr>
              <a:spLocks noChangeArrowheads="1"/>
            </p:cNvSpPr>
            <p:nvPr/>
          </p:nvSpPr>
          <p:spPr bwMode="auto">
            <a:xfrm>
              <a:off x="1398588" y="2393839"/>
              <a:ext cx="156922" cy="174708"/>
            </a:xfrm>
            <a:prstGeom prst="rect">
              <a:avLst/>
            </a:prstGeom>
            <a:solidFill>
              <a:srgbClr val="FFFF00"/>
            </a:solidFill>
            <a:ln w="9525">
              <a:solidFill>
                <a:srgbClr val="000000"/>
              </a:solidFill>
              <a:miter lim="800000"/>
              <a:headEnd/>
              <a:tailEnd/>
            </a:ln>
          </p:spPr>
          <p:txBody>
            <a:bodyPr>
              <a:prstTxWarp prst="textNoShape">
                <a:avLst/>
              </a:prstTxWarp>
            </a:bodyPr>
            <a:lstStyle/>
            <a:p>
              <a:endParaRPr lang="en-US" dirty="0"/>
            </a:p>
          </p:txBody>
        </p:sp>
        <p:sp>
          <p:nvSpPr>
            <p:cNvPr id="81988" name="Rectangle 7"/>
            <p:cNvSpPr>
              <a:spLocks noChangeArrowheads="1"/>
            </p:cNvSpPr>
            <p:nvPr/>
          </p:nvSpPr>
          <p:spPr bwMode="auto">
            <a:xfrm>
              <a:off x="1555510" y="2393839"/>
              <a:ext cx="156922" cy="174061"/>
            </a:xfrm>
            <a:prstGeom prst="rect">
              <a:avLst/>
            </a:prstGeom>
            <a:solidFill>
              <a:srgbClr val="FEFB31"/>
            </a:solidFill>
            <a:ln w="9525">
              <a:solidFill>
                <a:srgbClr val="000000"/>
              </a:solidFill>
              <a:miter lim="800000"/>
              <a:headEnd/>
              <a:tailEnd/>
            </a:ln>
          </p:spPr>
          <p:txBody>
            <a:bodyPr>
              <a:prstTxWarp prst="textNoShape">
                <a:avLst/>
              </a:prstTxWarp>
            </a:bodyPr>
            <a:lstStyle/>
            <a:p>
              <a:endParaRPr lang="en-US" dirty="0"/>
            </a:p>
          </p:txBody>
        </p:sp>
        <p:sp>
          <p:nvSpPr>
            <p:cNvPr id="81989" name="Rectangle 8"/>
            <p:cNvSpPr>
              <a:spLocks noChangeArrowheads="1"/>
            </p:cNvSpPr>
            <p:nvPr/>
          </p:nvSpPr>
          <p:spPr bwMode="auto">
            <a:xfrm>
              <a:off x="1713075" y="2393839"/>
              <a:ext cx="156922" cy="174708"/>
            </a:xfrm>
            <a:prstGeom prst="rect">
              <a:avLst/>
            </a:prstGeom>
            <a:solidFill>
              <a:srgbClr val="FFFF00"/>
            </a:solidFill>
            <a:ln w="9525">
              <a:solidFill>
                <a:srgbClr val="000000"/>
              </a:solidFill>
              <a:miter lim="800000"/>
              <a:headEnd/>
              <a:tailEnd/>
            </a:ln>
          </p:spPr>
          <p:txBody>
            <a:bodyPr>
              <a:prstTxWarp prst="textNoShape">
                <a:avLst/>
              </a:prstTxWarp>
            </a:bodyPr>
            <a:lstStyle/>
            <a:p>
              <a:endParaRPr lang="en-US" dirty="0"/>
            </a:p>
          </p:txBody>
        </p:sp>
        <p:sp>
          <p:nvSpPr>
            <p:cNvPr id="81990" name="Text Box 9"/>
            <p:cNvSpPr txBox="1">
              <a:spLocks noChangeArrowheads="1"/>
            </p:cNvSpPr>
            <p:nvPr/>
          </p:nvSpPr>
          <p:spPr bwMode="auto">
            <a:xfrm>
              <a:off x="1450038" y="2663020"/>
              <a:ext cx="329279" cy="332593"/>
            </a:xfrm>
            <a:prstGeom prst="rect">
              <a:avLst/>
            </a:prstGeom>
            <a:solidFill>
              <a:srgbClr val="FFFFFF"/>
            </a:solidFill>
            <a:ln w="9525">
              <a:solidFill>
                <a:srgbClr val="000000"/>
              </a:solidFill>
              <a:miter lim="800000"/>
              <a:headEnd/>
              <a:tailEnd/>
            </a:ln>
          </p:spPr>
          <p:txBody>
            <a:bodyPr>
              <a:prstTxWarp prst="textNoShape">
                <a:avLst/>
              </a:prstTxWarp>
            </a:bodyPr>
            <a:lstStyle/>
            <a:p>
              <a:r>
                <a:rPr lang="en-US" sz="2000" b="1" dirty="0"/>
                <a:t>0</a:t>
              </a:r>
            </a:p>
          </p:txBody>
        </p:sp>
        <p:sp>
          <p:nvSpPr>
            <p:cNvPr id="81991" name="Text Box 10"/>
            <p:cNvSpPr txBox="1">
              <a:spLocks noChangeArrowheads="1"/>
            </p:cNvSpPr>
            <p:nvPr/>
          </p:nvSpPr>
          <p:spPr bwMode="auto">
            <a:xfrm>
              <a:off x="2061649" y="2663020"/>
              <a:ext cx="329279" cy="332593"/>
            </a:xfrm>
            <a:prstGeom prst="rect">
              <a:avLst/>
            </a:prstGeom>
            <a:solidFill>
              <a:srgbClr val="FFFFFF"/>
            </a:solidFill>
            <a:ln w="9525">
              <a:solidFill>
                <a:srgbClr val="000000"/>
              </a:solidFill>
              <a:miter lim="800000"/>
              <a:headEnd/>
              <a:tailEnd/>
            </a:ln>
          </p:spPr>
          <p:txBody>
            <a:bodyPr>
              <a:prstTxWarp prst="textNoShape">
                <a:avLst/>
              </a:prstTxWarp>
            </a:bodyPr>
            <a:lstStyle/>
            <a:p>
              <a:pPr algn="ctr"/>
              <a:r>
                <a:rPr lang="en-US" sz="2000" b="1" dirty="0"/>
                <a:t>1</a:t>
              </a:r>
              <a:endParaRPr lang="en-US" b="1" dirty="0"/>
            </a:p>
          </p:txBody>
        </p:sp>
        <p:sp>
          <p:nvSpPr>
            <p:cNvPr id="81992" name="Text Box 11"/>
            <p:cNvSpPr txBox="1">
              <a:spLocks noChangeArrowheads="1"/>
            </p:cNvSpPr>
            <p:nvPr/>
          </p:nvSpPr>
          <p:spPr bwMode="auto">
            <a:xfrm>
              <a:off x="2748505" y="2663020"/>
              <a:ext cx="329922" cy="332593"/>
            </a:xfrm>
            <a:prstGeom prst="rect">
              <a:avLst/>
            </a:prstGeom>
            <a:solidFill>
              <a:srgbClr val="FFFFFF"/>
            </a:solidFill>
            <a:ln w="9525">
              <a:solidFill>
                <a:srgbClr val="000000"/>
              </a:solidFill>
              <a:miter lim="800000"/>
              <a:headEnd/>
              <a:tailEnd/>
            </a:ln>
          </p:spPr>
          <p:txBody>
            <a:bodyPr>
              <a:prstTxWarp prst="textNoShape">
                <a:avLst/>
              </a:prstTxWarp>
            </a:bodyPr>
            <a:lstStyle/>
            <a:p>
              <a:pPr algn="ctr"/>
              <a:r>
                <a:rPr lang="en-US" sz="2000" b="1" dirty="0"/>
                <a:t>2</a:t>
              </a:r>
              <a:endParaRPr lang="en-US" b="1" dirty="0"/>
            </a:p>
          </p:txBody>
        </p:sp>
        <p:sp>
          <p:nvSpPr>
            <p:cNvPr id="81993" name="Text Box 12"/>
            <p:cNvSpPr txBox="1">
              <a:spLocks noChangeArrowheads="1"/>
            </p:cNvSpPr>
            <p:nvPr/>
          </p:nvSpPr>
          <p:spPr bwMode="auto">
            <a:xfrm>
              <a:off x="3376193" y="2663020"/>
              <a:ext cx="329279" cy="332593"/>
            </a:xfrm>
            <a:prstGeom prst="rect">
              <a:avLst/>
            </a:prstGeom>
            <a:solidFill>
              <a:srgbClr val="FFFFFF"/>
            </a:solidFill>
            <a:ln w="9525">
              <a:solidFill>
                <a:srgbClr val="000000"/>
              </a:solidFill>
              <a:miter lim="800000"/>
              <a:headEnd/>
              <a:tailEnd/>
            </a:ln>
          </p:spPr>
          <p:txBody>
            <a:bodyPr>
              <a:prstTxWarp prst="textNoShape">
                <a:avLst/>
              </a:prstTxWarp>
            </a:bodyPr>
            <a:lstStyle/>
            <a:p>
              <a:pPr algn="ctr"/>
              <a:r>
                <a:rPr lang="en-US" sz="2000" b="1" dirty="0"/>
                <a:t>3</a:t>
              </a:r>
            </a:p>
          </p:txBody>
        </p:sp>
        <p:sp>
          <p:nvSpPr>
            <p:cNvPr id="81994" name="Rectangle 13"/>
            <p:cNvSpPr>
              <a:spLocks noChangeArrowheads="1"/>
            </p:cNvSpPr>
            <p:nvPr/>
          </p:nvSpPr>
          <p:spPr bwMode="auto">
            <a:xfrm>
              <a:off x="2028849" y="2393839"/>
              <a:ext cx="156922" cy="174708"/>
            </a:xfrm>
            <a:prstGeom prst="rect">
              <a:avLst/>
            </a:prstGeom>
            <a:solidFill>
              <a:srgbClr val="FFFF00"/>
            </a:solidFill>
            <a:ln w="9525">
              <a:solidFill>
                <a:srgbClr val="000000"/>
              </a:solidFill>
              <a:miter lim="800000"/>
              <a:headEnd/>
              <a:tailEnd/>
            </a:ln>
          </p:spPr>
          <p:txBody>
            <a:bodyPr>
              <a:prstTxWarp prst="textNoShape">
                <a:avLst/>
              </a:prstTxWarp>
            </a:bodyPr>
            <a:lstStyle/>
            <a:p>
              <a:endParaRPr lang="en-US" dirty="0"/>
            </a:p>
          </p:txBody>
        </p:sp>
        <p:sp>
          <p:nvSpPr>
            <p:cNvPr id="81995" name="Rectangle 14"/>
            <p:cNvSpPr>
              <a:spLocks noChangeArrowheads="1"/>
            </p:cNvSpPr>
            <p:nvPr/>
          </p:nvSpPr>
          <p:spPr bwMode="auto">
            <a:xfrm>
              <a:off x="2185771" y="2393839"/>
              <a:ext cx="156922" cy="174708"/>
            </a:xfrm>
            <a:prstGeom prst="rect">
              <a:avLst/>
            </a:prstGeom>
            <a:solidFill>
              <a:srgbClr val="FFFF00"/>
            </a:solidFill>
            <a:ln w="9525">
              <a:solidFill>
                <a:srgbClr val="000000"/>
              </a:solidFill>
              <a:miter lim="800000"/>
              <a:headEnd/>
              <a:tailEnd/>
            </a:ln>
          </p:spPr>
          <p:txBody>
            <a:bodyPr>
              <a:prstTxWarp prst="textNoShape">
                <a:avLst/>
              </a:prstTxWarp>
            </a:bodyPr>
            <a:lstStyle/>
            <a:p>
              <a:endParaRPr lang="en-US" dirty="0"/>
            </a:p>
          </p:txBody>
        </p:sp>
        <p:sp>
          <p:nvSpPr>
            <p:cNvPr id="81996" name="Rectangle 15"/>
            <p:cNvSpPr>
              <a:spLocks noChangeArrowheads="1"/>
            </p:cNvSpPr>
            <p:nvPr/>
          </p:nvSpPr>
          <p:spPr bwMode="auto">
            <a:xfrm>
              <a:off x="2343337" y="2393839"/>
              <a:ext cx="156922" cy="174708"/>
            </a:xfrm>
            <a:prstGeom prst="rect">
              <a:avLst/>
            </a:prstGeom>
            <a:solidFill>
              <a:srgbClr val="FFFF00"/>
            </a:solidFill>
            <a:ln w="9525">
              <a:solidFill>
                <a:srgbClr val="000000"/>
              </a:solidFill>
              <a:miter lim="800000"/>
              <a:headEnd/>
              <a:tailEnd/>
            </a:ln>
          </p:spPr>
          <p:txBody>
            <a:bodyPr>
              <a:prstTxWarp prst="textNoShape">
                <a:avLst/>
              </a:prstTxWarp>
            </a:bodyPr>
            <a:lstStyle/>
            <a:p>
              <a:endParaRPr lang="en-US" dirty="0"/>
            </a:p>
          </p:txBody>
        </p:sp>
        <p:sp>
          <p:nvSpPr>
            <p:cNvPr id="81997" name="Rectangle 16"/>
            <p:cNvSpPr>
              <a:spLocks noChangeArrowheads="1"/>
            </p:cNvSpPr>
            <p:nvPr/>
          </p:nvSpPr>
          <p:spPr bwMode="auto">
            <a:xfrm>
              <a:off x="2106024" y="2057364"/>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98" name="Rectangle 17"/>
            <p:cNvSpPr>
              <a:spLocks noChangeArrowheads="1"/>
            </p:cNvSpPr>
            <p:nvPr/>
          </p:nvSpPr>
          <p:spPr bwMode="auto">
            <a:xfrm>
              <a:off x="2262946" y="2057364"/>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99" name="Rectangle 18"/>
            <p:cNvSpPr>
              <a:spLocks noChangeArrowheads="1"/>
            </p:cNvSpPr>
            <p:nvPr/>
          </p:nvSpPr>
          <p:spPr bwMode="auto">
            <a:xfrm>
              <a:off x="2028849" y="2225602"/>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00" name="Rectangle 19"/>
            <p:cNvSpPr>
              <a:spLocks noChangeArrowheads="1"/>
            </p:cNvSpPr>
            <p:nvPr/>
          </p:nvSpPr>
          <p:spPr bwMode="auto">
            <a:xfrm>
              <a:off x="2185771" y="2225602"/>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01" name="Rectangle 20"/>
            <p:cNvSpPr>
              <a:spLocks noChangeArrowheads="1"/>
            </p:cNvSpPr>
            <p:nvPr/>
          </p:nvSpPr>
          <p:spPr bwMode="auto">
            <a:xfrm>
              <a:off x="2342694" y="2225602"/>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02" name="Rectangle 21"/>
            <p:cNvSpPr>
              <a:spLocks noChangeArrowheads="1"/>
            </p:cNvSpPr>
            <p:nvPr/>
          </p:nvSpPr>
          <p:spPr bwMode="auto">
            <a:xfrm>
              <a:off x="2762010" y="2070305"/>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03" name="Rectangle 22"/>
            <p:cNvSpPr>
              <a:spLocks noChangeArrowheads="1"/>
            </p:cNvSpPr>
            <p:nvPr/>
          </p:nvSpPr>
          <p:spPr bwMode="auto">
            <a:xfrm>
              <a:off x="2918932" y="2070305"/>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04" name="Rectangle 23"/>
            <p:cNvSpPr>
              <a:spLocks noChangeArrowheads="1"/>
            </p:cNvSpPr>
            <p:nvPr/>
          </p:nvSpPr>
          <p:spPr bwMode="auto">
            <a:xfrm>
              <a:off x="2684835" y="2238543"/>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05" name="Rectangle 24"/>
            <p:cNvSpPr>
              <a:spLocks noChangeArrowheads="1"/>
            </p:cNvSpPr>
            <p:nvPr/>
          </p:nvSpPr>
          <p:spPr bwMode="auto">
            <a:xfrm>
              <a:off x="2841758" y="2238543"/>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06" name="Rectangle 25"/>
            <p:cNvSpPr>
              <a:spLocks noChangeArrowheads="1"/>
            </p:cNvSpPr>
            <p:nvPr/>
          </p:nvSpPr>
          <p:spPr bwMode="auto">
            <a:xfrm>
              <a:off x="2998680" y="2238543"/>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07" name="Rectangle 26"/>
            <p:cNvSpPr>
              <a:spLocks noChangeArrowheads="1"/>
            </p:cNvSpPr>
            <p:nvPr/>
          </p:nvSpPr>
          <p:spPr bwMode="auto">
            <a:xfrm>
              <a:off x="2774873" y="1731889"/>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08" name="Rectangle 27"/>
            <p:cNvSpPr>
              <a:spLocks noChangeArrowheads="1"/>
            </p:cNvSpPr>
            <p:nvPr/>
          </p:nvSpPr>
          <p:spPr bwMode="auto">
            <a:xfrm>
              <a:off x="2931795" y="1731889"/>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09" name="Rectangle 28"/>
            <p:cNvSpPr>
              <a:spLocks noChangeArrowheads="1"/>
            </p:cNvSpPr>
            <p:nvPr/>
          </p:nvSpPr>
          <p:spPr bwMode="auto">
            <a:xfrm>
              <a:off x="2697698" y="1900126"/>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10" name="Rectangle 29"/>
            <p:cNvSpPr>
              <a:spLocks noChangeArrowheads="1"/>
            </p:cNvSpPr>
            <p:nvPr/>
          </p:nvSpPr>
          <p:spPr bwMode="auto">
            <a:xfrm>
              <a:off x="2854620" y="1900126"/>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11" name="Rectangle 30"/>
            <p:cNvSpPr>
              <a:spLocks noChangeArrowheads="1"/>
            </p:cNvSpPr>
            <p:nvPr/>
          </p:nvSpPr>
          <p:spPr bwMode="auto">
            <a:xfrm>
              <a:off x="3011542" y="1900126"/>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12" name="Rectangle 31"/>
            <p:cNvSpPr>
              <a:spLocks noChangeArrowheads="1"/>
            </p:cNvSpPr>
            <p:nvPr/>
          </p:nvSpPr>
          <p:spPr bwMode="auto">
            <a:xfrm>
              <a:off x="3405134" y="2070305"/>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13" name="Rectangle 32"/>
            <p:cNvSpPr>
              <a:spLocks noChangeArrowheads="1"/>
            </p:cNvSpPr>
            <p:nvPr/>
          </p:nvSpPr>
          <p:spPr bwMode="auto">
            <a:xfrm>
              <a:off x="3562056" y="2070305"/>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14" name="Rectangle 33"/>
            <p:cNvSpPr>
              <a:spLocks noChangeArrowheads="1"/>
            </p:cNvSpPr>
            <p:nvPr/>
          </p:nvSpPr>
          <p:spPr bwMode="auto">
            <a:xfrm>
              <a:off x="3327959" y="2238543"/>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15" name="Rectangle 34"/>
            <p:cNvSpPr>
              <a:spLocks noChangeArrowheads="1"/>
            </p:cNvSpPr>
            <p:nvPr/>
          </p:nvSpPr>
          <p:spPr bwMode="auto">
            <a:xfrm>
              <a:off x="3484881" y="2238543"/>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16" name="Rectangle 35"/>
            <p:cNvSpPr>
              <a:spLocks noChangeArrowheads="1"/>
            </p:cNvSpPr>
            <p:nvPr/>
          </p:nvSpPr>
          <p:spPr bwMode="auto">
            <a:xfrm>
              <a:off x="3641803" y="2238543"/>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17" name="Rectangle 36"/>
            <p:cNvSpPr>
              <a:spLocks noChangeArrowheads="1"/>
            </p:cNvSpPr>
            <p:nvPr/>
          </p:nvSpPr>
          <p:spPr bwMode="auto">
            <a:xfrm>
              <a:off x="3405134" y="1733830"/>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18" name="Rectangle 37"/>
            <p:cNvSpPr>
              <a:spLocks noChangeArrowheads="1"/>
            </p:cNvSpPr>
            <p:nvPr/>
          </p:nvSpPr>
          <p:spPr bwMode="auto">
            <a:xfrm>
              <a:off x="3562056" y="1733830"/>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19" name="Rectangle 38"/>
            <p:cNvSpPr>
              <a:spLocks noChangeArrowheads="1"/>
            </p:cNvSpPr>
            <p:nvPr/>
          </p:nvSpPr>
          <p:spPr bwMode="auto">
            <a:xfrm>
              <a:off x="3327959" y="1902068"/>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20" name="Rectangle 39"/>
            <p:cNvSpPr>
              <a:spLocks noChangeArrowheads="1"/>
            </p:cNvSpPr>
            <p:nvPr/>
          </p:nvSpPr>
          <p:spPr bwMode="auto">
            <a:xfrm>
              <a:off x="3484881" y="1902068"/>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21" name="Rectangle 40"/>
            <p:cNvSpPr>
              <a:spLocks noChangeArrowheads="1"/>
            </p:cNvSpPr>
            <p:nvPr/>
          </p:nvSpPr>
          <p:spPr bwMode="auto">
            <a:xfrm>
              <a:off x="3641803" y="1902068"/>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22" name="Rectangle 41"/>
            <p:cNvSpPr>
              <a:spLocks noChangeArrowheads="1"/>
            </p:cNvSpPr>
            <p:nvPr/>
          </p:nvSpPr>
          <p:spPr bwMode="auto">
            <a:xfrm>
              <a:off x="3417996" y="1395413"/>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23" name="Rectangle 42"/>
            <p:cNvSpPr>
              <a:spLocks noChangeArrowheads="1"/>
            </p:cNvSpPr>
            <p:nvPr/>
          </p:nvSpPr>
          <p:spPr bwMode="auto">
            <a:xfrm>
              <a:off x="3574918" y="1395413"/>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24" name="Rectangle 43"/>
            <p:cNvSpPr>
              <a:spLocks noChangeArrowheads="1"/>
            </p:cNvSpPr>
            <p:nvPr/>
          </p:nvSpPr>
          <p:spPr bwMode="auto">
            <a:xfrm>
              <a:off x="3340821" y="1563651"/>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25" name="Rectangle 44"/>
            <p:cNvSpPr>
              <a:spLocks noChangeArrowheads="1"/>
            </p:cNvSpPr>
            <p:nvPr/>
          </p:nvSpPr>
          <p:spPr bwMode="auto">
            <a:xfrm>
              <a:off x="3497744" y="1563651"/>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26" name="Rectangle 45"/>
            <p:cNvSpPr>
              <a:spLocks noChangeArrowheads="1"/>
            </p:cNvSpPr>
            <p:nvPr/>
          </p:nvSpPr>
          <p:spPr bwMode="auto">
            <a:xfrm>
              <a:off x="3654666" y="1563651"/>
              <a:ext cx="156922" cy="17406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2027" name="Rectangle 46"/>
            <p:cNvSpPr>
              <a:spLocks noChangeArrowheads="1"/>
            </p:cNvSpPr>
            <p:nvPr/>
          </p:nvSpPr>
          <p:spPr bwMode="auto">
            <a:xfrm>
              <a:off x="2684192" y="2419075"/>
              <a:ext cx="156922" cy="174708"/>
            </a:xfrm>
            <a:prstGeom prst="rect">
              <a:avLst/>
            </a:prstGeom>
            <a:solidFill>
              <a:srgbClr val="FFFF00"/>
            </a:solidFill>
            <a:ln w="9525">
              <a:solidFill>
                <a:srgbClr val="000000"/>
              </a:solidFill>
              <a:miter lim="800000"/>
              <a:headEnd/>
              <a:tailEnd/>
            </a:ln>
          </p:spPr>
          <p:txBody>
            <a:bodyPr>
              <a:prstTxWarp prst="textNoShape">
                <a:avLst/>
              </a:prstTxWarp>
            </a:bodyPr>
            <a:lstStyle/>
            <a:p>
              <a:endParaRPr lang="en-US" dirty="0"/>
            </a:p>
          </p:txBody>
        </p:sp>
        <p:sp>
          <p:nvSpPr>
            <p:cNvPr id="82028" name="Rectangle 47"/>
            <p:cNvSpPr>
              <a:spLocks noChangeArrowheads="1"/>
            </p:cNvSpPr>
            <p:nvPr/>
          </p:nvSpPr>
          <p:spPr bwMode="auto">
            <a:xfrm>
              <a:off x="2841758" y="2419075"/>
              <a:ext cx="156922" cy="174708"/>
            </a:xfrm>
            <a:prstGeom prst="rect">
              <a:avLst/>
            </a:prstGeom>
            <a:solidFill>
              <a:srgbClr val="FFFF00"/>
            </a:solidFill>
            <a:ln w="9525">
              <a:solidFill>
                <a:srgbClr val="000000"/>
              </a:solidFill>
              <a:miter lim="800000"/>
              <a:headEnd/>
              <a:tailEnd/>
            </a:ln>
          </p:spPr>
          <p:txBody>
            <a:bodyPr>
              <a:prstTxWarp prst="textNoShape">
                <a:avLst/>
              </a:prstTxWarp>
            </a:bodyPr>
            <a:lstStyle/>
            <a:p>
              <a:endParaRPr lang="en-US" dirty="0"/>
            </a:p>
          </p:txBody>
        </p:sp>
        <p:sp>
          <p:nvSpPr>
            <p:cNvPr id="82029" name="Rectangle 48"/>
            <p:cNvSpPr>
              <a:spLocks noChangeArrowheads="1"/>
            </p:cNvSpPr>
            <p:nvPr/>
          </p:nvSpPr>
          <p:spPr bwMode="auto">
            <a:xfrm>
              <a:off x="2998680" y="2419075"/>
              <a:ext cx="156922" cy="174708"/>
            </a:xfrm>
            <a:prstGeom prst="rect">
              <a:avLst/>
            </a:prstGeom>
            <a:solidFill>
              <a:srgbClr val="FFFF00"/>
            </a:solidFill>
            <a:ln w="9525">
              <a:solidFill>
                <a:srgbClr val="000000"/>
              </a:solidFill>
              <a:miter lim="800000"/>
              <a:headEnd/>
              <a:tailEnd/>
            </a:ln>
          </p:spPr>
          <p:txBody>
            <a:bodyPr>
              <a:prstTxWarp prst="textNoShape">
                <a:avLst/>
              </a:prstTxWarp>
            </a:bodyPr>
            <a:lstStyle/>
            <a:p>
              <a:endParaRPr lang="en-US" dirty="0"/>
            </a:p>
          </p:txBody>
        </p:sp>
        <p:sp>
          <p:nvSpPr>
            <p:cNvPr id="82030" name="Rectangle 49"/>
            <p:cNvSpPr>
              <a:spLocks noChangeArrowheads="1"/>
            </p:cNvSpPr>
            <p:nvPr/>
          </p:nvSpPr>
          <p:spPr bwMode="auto">
            <a:xfrm>
              <a:off x="3327316" y="2419075"/>
              <a:ext cx="156922" cy="174708"/>
            </a:xfrm>
            <a:prstGeom prst="rect">
              <a:avLst/>
            </a:prstGeom>
            <a:solidFill>
              <a:srgbClr val="FFFF00"/>
            </a:solidFill>
            <a:ln w="9525">
              <a:solidFill>
                <a:srgbClr val="000000"/>
              </a:solidFill>
              <a:miter lim="800000"/>
              <a:headEnd/>
              <a:tailEnd/>
            </a:ln>
          </p:spPr>
          <p:txBody>
            <a:bodyPr>
              <a:prstTxWarp prst="textNoShape">
                <a:avLst/>
              </a:prstTxWarp>
            </a:bodyPr>
            <a:lstStyle/>
            <a:p>
              <a:endParaRPr lang="en-US" dirty="0"/>
            </a:p>
          </p:txBody>
        </p:sp>
        <p:sp>
          <p:nvSpPr>
            <p:cNvPr id="82031" name="Rectangle 50"/>
            <p:cNvSpPr>
              <a:spLocks noChangeArrowheads="1"/>
            </p:cNvSpPr>
            <p:nvPr/>
          </p:nvSpPr>
          <p:spPr bwMode="auto">
            <a:xfrm>
              <a:off x="3484881" y="2419075"/>
              <a:ext cx="156922" cy="174708"/>
            </a:xfrm>
            <a:prstGeom prst="rect">
              <a:avLst/>
            </a:prstGeom>
            <a:solidFill>
              <a:srgbClr val="FFFF00"/>
            </a:solidFill>
            <a:ln w="9525">
              <a:solidFill>
                <a:srgbClr val="000000"/>
              </a:solidFill>
              <a:miter lim="800000"/>
              <a:headEnd/>
              <a:tailEnd/>
            </a:ln>
          </p:spPr>
          <p:txBody>
            <a:bodyPr>
              <a:prstTxWarp prst="textNoShape">
                <a:avLst/>
              </a:prstTxWarp>
            </a:bodyPr>
            <a:lstStyle/>
            <a:p>
              <a:endParaRPr lang="en-US" dirty="0"/>
            </a:p>
          </p:txBody>
        </p:sp>
        <p:sp>
          <p:nvSpPr>
            <p:cNvPr id="82032" name="Rectangle 51"/>
            <p:cNvSpPr>
              <a:spLocks noChangeArrowheads="1"/>
            </p:cNvSpPr>
            <p:nvPr/>
          </p:nvSpPr>
          <p:spPr bwMode="auto">
            <a:xfrm>
              <a:off x="3641803" y="2419075"/>
              <a:ext cx="156922" cy="174708"/>
            </a:xfrm>
            <a:prstGeom prst="rect">
              <a:avLst/>
            </a:prstGeom>
            <a:solidFill>
              <a:srgbClr val="FFFF00"/>
            </a:solidFill>
            <a:ln w="9525">
              <a:solidFill>
                <a:srgbClr val="000000"/>
              </a:solidFill>
              <a:miter lim="800000"/>
              <a:headEnd/>
              <a:tailEnd/>
            </a:ln>
          </p:spPr>
          <p:txBody>
            <a:bodyPr>
              <a:prstTxWarp prst="textNoShape">
                <a:avLst/>
              </a:prstTxWarp>
            </a:bodyPr>
            <a:lstStyle/>
            <a:p>
              <a:endParaRPr lang="en-US" dirty="0"/>
            </a:p>
          </p:txBody>
        </p:sp>
      </p:grpSp>
      <p:sp>
        <p:nvSpPr>
          <p:cNvPr id="124932" name="Oval 52"/>
          <p:cNvSpPr>
            <a:spLocks noChangeArrowheads="1"/>
          </p:cNvSpPr>
          <p:nvPr/>
        </p:nvSpPr>
        <p:spPr bwMode="auto">
          <a:xfrm>
            <a:off x="1852613" y="1650964"/>
            <a:ext cx="695325" cy="1358900"/>
          </a:xfrm>
          <a:prstGeom prst="ellipse">
            <a:avLst/>
          </a:prstGeom>
          <a:noFill/>
          <a:ln w="19050">
            <a:solidFill>
              <a:srgbClr val="000000"/>
            </a:solidFill>
            <a:round/>
            <a:headEnd/>
            <a:tailEnd/>
          </a:ln>
        </p:spPr>
        <p:txBody>
          <a:bodyPr>
            <a:prstTxWarp prst="textNoShape">
              <a:avLst/>
            </a:prstTxWarp>
          </a:bodyPr>
          <a:lstStyle/>
          <a:p>
            <a:endParaRPr lang="en-US" dirty="0"/>
          </a:p>
        </p:txBody>
      </p:sp>
      <p:sp>
        <p:nvSpPr>
          <p:cNvPr id="124933" name="Text Box 53"/>
          <p:cNvSpPr txBox="1">
            <a:spLocks noChangeArrowheads="1"/>
          </p:cNvSpPr>
          <p:nvPr/>
        </p:nvSpPr>
        <p:spPr bwMode="auto">
          <a:xfrm>
            <a:off x="404596" y="3028913"/>
            <a:ext cx="3505200" cy="284163"/>
          </a:xfrm>
          <a:prstGeom prst="rect">
            <a:avLst/>
          </a:prstGeom>
          <a:solidFill>
            <a:srgbClr val="FFFFFF"/>
          </a:solidFill>
          <a:ln w="9525">
            <a:noFill/>
            <a:miter lim="800000"/>
            <a:headEnd/>
            <a:tailEnd/>
          </a:ln>
        </p:spPr>
        <p:txBody>
          <a:bodyPr wrap="none" lIns="45720" rIns="45720">
            <a:prstTxWarp prst="textNoShape">
              <a:avLst/>
            </a:prstTxWarp>
          </a:bodyPr>
          <a:lstStyle/>
          <a:p>
            <a:r>
              <a:rPr lang="en-US" sz="2000" dirty="0">
                <a:solidFill>
                  <a:srgbClr val="000090"/>
                </a:solidFill>
              </a:rPr>
              <a:t>number of tiles = position number </a:t>
            </a:r>
            <a:r>
              <a:rPr lang="en-US" sz="2000" b="1" dirty="0">
                <a:solidFill>
                  <a:srgbClr val="000090"/>
                </a:solidFill>
              </a:rPr>
              <a:t>x5+3</a:t>
            </a:r>
          </a:p>
        </p:txBody>
      </p:sp>
      <p:grpSp>
        <p:nvGrpSpPr>
          <p:cNvPr id="3" name="Group 55"/>
          <p:cNvGrpSpPr>
            <a:grpSpLocks/>
          </p:cNvGrpSpPr>
          <p:nvPr/>
        </p:nvGrpSpPr>
        <p:grpSpPr bwMode="auto">
          <a:xfrm>
            <a:off x="1474788" y="3568335"/>
            <a:ext cx="2293937" cy="1635125"/>
            <a:chOff x="6500" y="6856"/>
            <a:chExt cx="3612" cy="2577"/>
          </a:xfrm>
        </p:grpSpPr>
        <p:sp>
          <p:nvSpPr>
            <p:cNvPr id="81934" name="Rectangle 56"/>
            <p:cNvSpPr>
              <a:spLocks noChangeArrowheads="1"/>
            </p:cNvSpPr>
            <p:nvPr/>
          </p:nvSpPr>
          <p:spPr bwMode="auto">
            <a:xfrm>
              <a:off x="6520" y="8503"/>
              <a:ext cx="244" cy="269"/>
            </a:xfrm>
            <a:prstGeom prst="rect">
              <a:avLst/>
            </a:prstGeom>
            <a:solidFill>
              <a:srgbClr val="FEFB31"/>
            </a:solidFill>
            <a:ln w="9525">
              <a:solidFill>
                <a:srgbClr val="000000"/>
              </a:solidFill>
              <a:miter lim="800000"/>
              <a:headEnd/>
              <a:tailEnd/>
            </a:ln>
          </p:spPr>
          <p:txBody>
            <a:bodyPr>
              <a:prstTxWarp prst="textNoShape">
                <a:avLst/>
              </a:prstTxWarp>
            </a:bodyPr>
            <a:lstStyle/>
            <a:p>
              <a:endParaRPr lang="en-US" dirty="0"/>
            </a:p>
          </p:txBody>
        </p:sp>
        <p:sp>
          <p:nvSpPr>
            <p:cNvPr id="81935" name="Rectangle 57"/>
            <p:cNvSpPr>
              <a:spLocks noChangeArrowheads="1"/>
            </p:cNvSpPr>
            <p:nvPr/>
          </p:nvSpPr>
          <p:spPr bwMode="auto">
            <a:xfrm>
              <a:off x="6764" y="8503"/>
              <a:ext cx="244" cy="269"/>
            </a:xfrm>
            <a:prstGeom prst="rect">
              <a:avLst/>
            </a:prstGeom>
            <a:solidFill>
              <a:srgbClr val="FEFB31"/>
            </a:solidFill>
            <a:ln w="9525">
              <a:solidFill>
                <a:srgbClr val="000000"/>
              </a:solidFill>
              <a:miter lim="800000"/>
              <a:headEnd/>
              <a:tailEnd/>
            </a:ln>
          </p:spPr>
          <p:txBody>
            <a:bodyPr>
              <a:prstTxWarp prst="textNoShape">
                <a:avLst/>
              </a:prstTxWarp>
            </a:bodyPr>
            <a:lstStyle/>
            <a:p>
              <a:endParaRPr lang="en-US" dirty="0"/>
            </a:p>
          </p:txBody>
        </p:sp>
        <p:sp>
          <p:nvSpPr>
            <p:cNvPr id="81936" name="Text Box 58"/>
            <p:cNvSpPr txBox="1">
              <a:spLocks noChangeArrowheads="1"/>
            </p:cNvSpPr>
            <p:nvPr/>
          </p:nvSpPr>
          <p:spPr bwMode="auto">
            <a:xfrm>
              <a:off x="6500" y="8919"/>
              <a:ext cx="512" cy="514"/>
            </a:xfrm>
            <a:prstGeom prst="rect">
              <a:avLst/>
            </a:prstGeom>
            <a:solidFill>
              <a:srgbClr val="FFFFFF"/>
            </a:solidFill>
            <a:ln w="9525">
              <a:solidFill>
                <a:srgbClr val="000000"/>
              </a:solidFill>
              <a:miter lim="800000"/>
              <a:headEnd/>
              <a:tailEnd/>
            </a:ln>
          </p:spPr>
          <p:txBody>
            <a:bodyPr>
              <a:prstTxWarp prst="textNoShape">
                <a:avLst/>
              </a:prstTxWarp>
            </a:bodyPr>
            <a:lstStyle/>
            <a:p>
              <a:r>
                <a:rPr lang="en-US" sz="2000" b="1" dirty="0"/>
                <a:t>0</a:t>
              </a:r>
            </a:p>
          </p:txBody>
        </p:sp>
        <p:sp>
          <p:nvSpPr>
            <p:cNvPr id="81937" name="Text Box 59"/>
            <p:cNvSpPr txBox="1">
              <a:spLocks noChangeArrowheads="1"/>
            </p:cNvSpPr>
            <p:nvPr/>
          </p:nvSpPr>
          <p:spPr bwMode="auto">
            <a:xfrm>
              <a:off x="7451" y="8919"/>
              <a:ext cx="512" cy="514"/>
            </a:xfrm>
            <a:prstGeom prst="rect">
              <a:avLst/>
            </a:prstGeom>
            <a:solidFill>
              <a:srgbClr val="FFFFFF"/>
            </a:solidFill>
            <a:ln w="9525">
              <a:solidFill>
                <a:srgbClr val="000000"/>
              </a:solidFill>
              <a:miter lim="800000"/>
              <a:headEnd/>
              <a:tailEnd/>
            </a:ln>
          </p:spPr>
          <p:txBody>
            <a:bodyPr>
              <a:prstTxWarp prst="textNoShape">
                <a:avLst/>
              </a:prstTxWarp>
            </a:bodyPr>
            <a:lstStyle/>
            <a:p>
              <a:pPr algn="ctr"/>
              <a:r>
                <a:rPr lang="en-US" sz="2000" b="1" dirty="0"/>
                <a:t>1</a:t>
              </a:r>
            </a:p>
          </p:txBody>
        </p:sp>
        <p:sp>
          <p:nvSpPr>
            <p:cNvPr id="81938" name="Text Box 60"/>
            <p:cNvSpPr txBox="1">
              <a:spLocks noChangeArrowheads="1"/>
            </p:cNvSpPr>
            <p:nvPr/>
          </p:nvSpPr>
          <p:spPr bwMode="auto">
            <a:xfrm>
              <a:off x="8519" y="8919"/>
              <a:ext cx="513" cy="514"/>
            </a:xfrm>
            <a:prstGeom prst="rect">
              <a:avLst/>
            </a:prstGeom>
            <a:solidFill>
              <a:srgbClr val="FFFFFF"/>
            </a:solidFill>
            <a:ln w="9525">
              <a:solidFill>
                <a:srgbClr val="000000"/>
              </a:solidFill>
              <a:miter lim="800000"/>
              <a:headEnd/>
              <a:tailEnd/>
            </a:ln>
          </p:spPr>
          <p:txBody>
            <a:bodyPr>
              <a:prstTxWarp prst="textNoShape">
                <a:avLst/>
              </a:prstTxWarp>
            </a:bodyPr>
            <a:lstStyle/>
            <a:p>
              <a:pPr algn="ctr"/>
              <a:r>
                <a:rPr lang="en-US" sz="2000" b="1" dirty="0"/>
                <a:t>2</a:t>
              </a:r>
            </a:p>
          </p:txBody>
        </p:sp>
        <p:sp>
          <p:nvSpPr>
            <p:cNvPr id="81939" name="Text Box 61"/>
            <p:cNvSpPr txBox="1">
              <a:spLocks noChangeArrowheads="1"/>
            </p:cNvSpPr>
            <p:nvPr/>
          </p:nvSpPr>
          <p:spPr bwMode="auto">
            <a:xfrm>
              <a:off x="9495" y="8919"/>
              <a:ext cx="512" cy="514"/>
            </a:xfrm>
            <a:prstGeom prst="rect">
              <a:avLst/>
            </a:prstGeom>
            <a:solidFill>
              <a:srgbClr val="FFFFFF"/>
            </a:solidFill>
            <a:ln w="9525">
              <a:solidFill>
                <a:srgbClr val="000000"/>
              </a:solidFill>
              <a:miter lim="800000"/>
              <a:headEnd/>
              <a:tailEnd/>
            </a:ln>
          </p:spPr>
          <p:txBody>
            <a:bodyPr>
              <a:prstTxWarp prst="textNoShape">
                <a:avLst/>
              </a:prstTxWarp>
            </a:bodyPr>
            <a:lstStyle/>
            <a:p>
              <a:pPr algn="ctr"/>
              <a:r>
                <a:rPr lang="en-US" sz="2000" b="1" dirty="0"/>
                <a:t>3</a:t>
              </a:r>
            </a:p>
          </p:txBody>
        </p:sp>
        <p:sp>
          <p:nvSpPr>
            <p:cNvPr id="81940" name="Rectangle 62"/>
            <p:cNvSpPr>
              <a:spLocks noChangeArrowheads="1"/>
            </p:cNvSpPr>
            <p:nvPr/>
          </p:nvSpPr>
          <p:spPr bwMode="auto">
            <a:xfrm>
              <a:off x="7400" y="850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41" name="Rectangle 63"/>
            <p:cNvSpPr>
              <a:spLocks noChangeArrowheads="1"/>
            </p:cNvSpPr>
            <p:nvPr/>
          </p:nvSpPr>
          <p:spPr bwMode="auto">
            <a:xfrm>
              <a:off x="7644" y="850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42" name="Rectangle 64"/>
            <p:cNvSpPr>
              <a:spLocks noChangeArrowheads="1"/>
            </p:cNvSpPr>
            <p:nvPr/>
          </p:nvSpPr>
          <p:spPr bwMode="auto">
            <a:xfrm>
              <a:off x="7888" y="850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43" name="Rectangle 65"/>
            <p:cNvSpPr>
              <a:spLocks noChangeArrowheads="1"/>
            </p:cNvSpPr>
            <p:nvPr/>
          </p:nvSpPr>
          <p:spPr bwMode="auto">
            <a:xfrm>
              <a:off x="7520" y="7983"/>
              <a:ext cx="244" cy="269"/>
            </a:xfrm>
            <a:prstGeom prst="rect">
              <a:avLst/>
            </a:prstGeom>
            <a:solidFill>
              <a:srgbClr val="FEFB31"/>
            </a:solidFill>
            <a:ln w="9525">
              <a:solidFill>
                <a:srgbClr val="000000"/>
              </a:solidFill>
              <a:miter lim="800000"/>
              <a:headEnd/>
              <a:tailEnd/>
            </a:ln>
          </p:spPr>
          <p:txBody>
            <a:bodyPr>
              <a:prstTxWarp prst="textNoShape">
                <a:avLst/>
              </a:prstTxWarp>
            </a:bodyPr>
            <a:lstStyle/>
            <a:p>
              <a:endParaRPr lang="en-US" dirty="0"/>
            </a:p>
          </p:txBody>
        </p:sp>
        <p:sp>
          <p:nvSpPr>
            <p:cNvPr id="81944" name="Rectangle 66"/>
            <p:cNvSpPr>
              <a:spLocks noChangeArrowheads="1"/>
            </p:cNvSpPr>
            <p:nvPr/>
          </p:nvSpPr>
          <p:spPr bwMode="auto">
            <a:xfrm>
              <a:off x="7764" y="7983"/>
              <a:ext cx="244" cy="269"/>
            </a:xfrm>
            <a:prstGeom prst="rect">
              <a:avLst/>
            </a:prstGeom>
            <a:solidFill>
              <a:srgbClr val="FEFB31"/>
            </a:solidFill>
            <a:ln w="9525">
              <a:solidFill>
                <a:srgbClr val="000000"/>
              </a:solidFill>
              <a:miter lim="800000"/>
              <a:headEnd/>
              <a:tailEnd/>
            </a:ln>
          </p:spPr>
          <p:txBody>
            <a:bodyPr>
              <a:prstTxWarp prst="textNoShape">
                <a:avLst/>
              </a:prstTxWarp>
            </a:bodyPr>
            <a:lstStyle/>
            <a:p>
              <a:endParaRPr lang="en-US" dirty="0"/>
            </a:p>
          </p:txBody>
        </p:sp>
        <p:sp>
          <p:nvSpPr>
            <p:cNvPr id="81945" name="Rectangle 67"/>
            <p:cNvSpPr>
              <a:spLocks noChangeArrowheads="1"/>
            </p:cNvSpPr>
            <p:nvPr/>
          </p:nvSpPr>
          <p:spPr bwMode="auto">
            <a:xfrm>
              <a:off x="7400" y="824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46" name="Rectangle 68"/>
            <p:cNvSpPr>
              <a:spLocks noChangeArrowheads="1"/>
            </p:cNvSpPr>
            <p:nvPr/>
          </p:nvSpPr>
          <p:spPr bwMode="auto">
            <a:xfrm>
              <a:off x="7644" y="824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47" name="Rectangle 69"/>
            <p:cNvSpPr>
              <a:spLocks noChangeArrowheads="1"/>
            </p:cNvSpPr>
            <p:nvPr/>
          </p:nvSpPr>
          <p:spPr bwMode="auto">
            <a:xfrm>
              <a:off x="7888" y="824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48" name="Rectangle 70"/>
            <p:cNvSpPr>
              <a:spLocks noChangeArrowheads="1"/>
            </p:cNvSpPr>
            <p:nvPr/>
          </p:nvSpPr>
          <p:spPr bwMode="auto">
            <a:xfrm>
              <a:off x="8580" y="7440"/>
              <a:ext cx="244" cy="269"/>
            </a:xfrm>
            <a:prstGeom prst="rect">
              <a:avLst/>
            </a:prstGeom>
            <a:solidFill>
              <a:srgbClr val="FEFB31"/>
            </a:solidFill>
            <a:ln w="9525">
              <a:solidFill>
                <a:srgbClr val="000000"/>
              </a:solidFill>
              <a:miter lim="800000"/>
              <a:headEnd/>
              <a:tailEnd/>
            </a:ln>
          </p:spPr>
          <p:txBody>
            <a:bodyPr>
              <a:prstTxWarp prst="textNoShape">
                <a:avLst/>
              </a:prstTxWarp>
            </a:bodyPr>
            <a:lstStyle/>
            <a:p>
              <a:endParaRPr lang="en-US" dirty="0"/>
            </a:p>
          </p:txBody>
        </p:sp>
        <p:sp>
          <p:nvSpPr>
            <p:cNvPr id="81949" name="Rectangle 71"/>
            <p:cNvSpPr>
              <a:spLocks noChangeArrowheads="1"/>
            </p:cNvSpPr>
            <p:nvPr/>
          </p:nvSpPr>
          <p:spPr bwMode="auto">
            <a:xfrm>
              <a:off x="8824" y="7440"/>
              <a:ext cx="244" cy="269"/>
            </a:xfrm>
            <a:prstGeom prst="rect">
              <a:avLst/>
            </a:prstGeom>
            <a:solidFill>
              <a:srgbClr val="FEFB31"/>
            </a:solidFill>
            <a:ln w="9525">
              <a:solidFill>
                <a:srgbClr val="000000"/>
              </a:solidFill>
              <a:miter lim="800000"/>
              <a:headEnd/>
              <a:tailEnd/>
            </a:ln>
          </p:spPr>
          <p:txBody>
            <a:bodyPr>
              <a:prstTxWarp prst="textNoShape">
                <a:avLst/>
              </a:prstTxWarp>
            </a:bodyPr>
            <a:lstStyle/>
            <a:p>
              <a:endParaRPr lang="en-US" dirty="0"/>
            </a:p>
          </p:txBody>
        </p:sp>
        <p:sp>
          <p:nvSpPr>
            <p:cNvPr id="81950" name="Rectangle 72"/>
            <p:cNvSpPr>
              <a:spLocks noChangeArrowheads="1"/>
            </p:cNvSpPr>
            <p:nvPr/>
          </p:nvSpPr>
          <p:spPr bwMode="auto">
            <a:xfrm>
              <a:off x="9500" y="6860"/>
              <a:ext cx="244" cy="269"/>
            </a:xfrm>
            <a:prstGeom prst="rect">
              <a:avLst/>
            </a:prstGeom>
            <a:solidFill>
              <a:srgbClr val="FEFB31"/>
            </a:solidFill>
            <a:ln w="9525">
              <a:solidFill>
                <a:srgbClr val="000000"/>
              </a:solidFill>
              <a:miter lim="800000"/>
              <a:headEnd/>
              <a:tailEnd/>
            </a:ln>
          </p:spPr>
          <p:txBody>
            <a:bodyPr>
              <a:prstTxWarp prst="textNoShape">
                <a:avLst/>
              </a:prstTxWarp>
            </a:bodyPr>
            <a:lstStyle/>
            <a:p>
              <a:endParaRPr lang="en-US" dirty="0"/>
            </a:p>
          </p:txBody>
        </p:sp>
        <p:sp>
          <p:nvSpPr>
            <p:cNvPr id="81951" name="Rectangle 73"/>
            <p:cNvSpPr>
              <a:spLocks noChangeArrowheads="1"/>
            </p:cNvSpPr>
            <p:nvPr/>
          </p:nvSpPr>
          <p:spPr bwMode="auto">
            <a:xfrm>
              <a:off x="9736" y="6856"/>
              <a:ext cx="244" cy="269"/>
            </a:xfrm>
            <a:prstGeom prst="rect">
              <a:avLst/>
            </a:prstGeom>
            <a:solidFill>
              <a:srgbClr val="FEFB31"/>
            </a:solidFill>
            <a:ln w="9525">
              <a:solidFill>
                <a:srgbClr val="000000"/>
              </a:solidFill>
              <a:miter lim="800000"/>
              <a:headEnd/>
              <a:tailEnd/>
            </a:ln>
          </p:spPr>
          <p:txBody>
            <a:bodyPr>
              <a:prstTxWarp prst="textNoShape">
                <a:avLst/>
              </a:prstTxWarp>
            </a:bodyPr>
            <a:lstStyle/>
            <a:p>
              <a:endParaRPr lang="en-US" dirty="0"/>
            </a:p>
          </p:txBody>
        </p:sp>
        <p:grpSp>
          <p:nvGrpSpPr>
            <p:cNvPr id="4" name="Group 74"/>
            <p:cNvGrpSpPr>
              <a:grpSpLocks/>
            </p:cNvGrpSpPr>
            <p:nvPr/>
          </p:nvGrpSpPr>
          <p:grpSpPr bwMode="auto">
            <a:xfrm>
              <a:off x="8420" y="8263"/>
              <a:ext cx="732" cy="549"/>
              <a:chOff x="8420" y="8263"/>
              <a:chExt cx="732" cy="549"/>
            </a:xfrm>
          </p:grpSpPr>
          <p:sp>
            <p:nvSpPr>
              <p:cNvPr id="81981" name="Rectangle 75"/>
              <p:cNvSpPr>
                <a:spLocks noChangeArrowheads="1"/>
              </p:cNvSpPr>
              <p:nvPr/>
            </p:nvSpPr>
            <p:spPr bwMode="auto">
              <a:xfrm>
                <a:off x="8420" y="826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82" name="Rectangle 76"/>
              <p:cNvSpPr>
                <a:spLocks noChangeArrowheads="1"/>
              </p:cNvSpPr>
              <p:nvPr/>
            </p:nvSpPr>
            <p:spPr bwMode="auto">
              <a:xfrm>
                <a:off x="8664" y="826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83" name="Rectangle 77"/>
              <p:cNvSpPr>
                <a:spLocks noChangeArrowheads="1"/>
              </p:cNvSpPr>
              <p:nvPr/>
            </p:nvSpPr>
            <p:spPr bwMode="auto">
              <a:xfrm>
                <a:off x="8908" y="826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84" name="Rectangle 78"/>
              <p:cNvSpPr>
                <a:spLocks noChangeArrowheads="1"/>
              </p:cNvSpPr>
              <p:nvPr/>
            </p:nvSpPr>
            <p:spPr bwMode="auto">
              <a:xfrm>
                <a:off x="8420" y="854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85" name="Rectangle 79"/>
              <p:cNvSpPr>
                <a:spLocks noChangeArrowheads="1"/>
              </p:cNvSpPr>
              <p:nvPr/>
            </p:nvSpPr>
            <p:spPr bwMode="auto">
              <a:xfrm>
                <a:off x="8664" y="854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86" name="Rectangle 80"/>
              <p:cNvSpPr>
                <a:spLocks noChangeArrowheads="1"/>
              </p:cNvSpPr>
              <p:nvPr/>
            </p:nvSpPr>
            <p:spPr bwMode="auto">
              <a:xfrm>
                <a:off x="8908" y="854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grpSp>
          <p:nvGrpSpPr>
            <p:cNvPr id="5" name="Group 81"/>
            <p:cNvGrpSpPr>
              <a:grpSpLocks/>
            </p:cNvGrpSpPr>
            <p:nvPr/>
          </p:nvGrpSpPr>
          <p:grpSpPr bwMode="auto">
            <a:xfrm>
              <a:off x="8420" y="7703"/>
              <a:ext cx="732" cy="549"/>
              <a:chOff x="8420" y="8263"/>
              <a:chExt cx="732" cy="549"/>
            </a:xfrm>
          </p:grpSpPr>
          <p:sp>
            <p:nvSpPr>
              <p:cNvPr id="81975" name="Rectangle 82"/>
              <p:cNvSpPr>
                <a:spLocks noChangeArrowheads="1"/>
              </p:cNvSpPr>
              <p:nvPr/>
            </p:nvSpPr>
            <p:spPr bwMode="auto">
              <a:xfrm>
                <a:off x="8420" y="826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76" name="Rectangle 83"/>
              <p:cNvSpPr>
                <a:spLocks noChangeArrowheads="1"/>
              </p:cNvSpPr>
              <p:nvPr/>
            </p:nvSpPr>
            <p:spPr bwMode="auto">
              <a:xfrm>
                <a:off x="8664" y="826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77" name="Rectangle 84"/>
              <p:cNvSpPr>
                <a:spLocks noChangeArrowheads="1"/>
              </p:cNvSpPr>
              <p:nvPr/>
            </p:nvSpPr>
            <p:spPr bwMode="auto">
              <a:xfrm>
                <a:off x="8908" y="826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78" name="Rectangle 85"/>
              <p:cNvSpPr>
                <a:spLocks noChangeArrowheads="1"/>
              </p:cNvSpPr>
              <p:nvPr/>
            </p:nvSpPr>
            <p:spPr bwMode="auto">
              <a:xfrm>
                <a:off x="8420" y="854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79" name="Rectangle 86"/>
              <p:cNvSpPr>
                <a:spLocks noChangeArrowheads="1"/>
              </p:cNvSpPr>
              <p:nvPr/>
            </p:nvSpPr>
            <p:spPr bwMode="auto">
              <a:xfrm>
                <a:off x="8664" y="854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80" name="Rectangle 87"/>
              <p:cNvSpPr>
                <a:spLocks noChangeArrowheads="1"/>
              </p:cNvSpPr>
              <p:nvPr/>
            </p:nvSpPr>
            <p:spPr bwMode="auto">
              <a:xfrm>
                <a:off x="8908" y="854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grpSp>
          <p:nvGrpSpPr>
            <p:cNvPr id="6" name="Group 88"/>
            <p:cNvGrpSpPr>
              <a:grpSpLocks/>
            </p:cNvGrpSpPr>
            <p:nvPr/>
          </p:nvGrpSpPr>
          <p:grpSpPr bwMode="auto">
            <a:xfrm>
              <a:off x="9380" y="8243"/>
              <a:ext cx="732" cy="549"/>
              <a:chOff x="8420" y="8263"/>
              <a:chExt cx="732" cy="549"/>
            </a:xfrm>
          </p:grpSpPr>
          <p:sp>
            <p:nvSpPr>
              <p:cNvPr id="81969" name="Rectangle 89"/>
              <p:cNvSpPr>
                <a:spLocks noChangeArrowheads="1"/>
              </p:cNvSpPr>
              <p:nvPr/>
            </p:nvSpPr>
            <p:spPr bwMode="auto">
              <a:xfrm>
                <a:off x="8420" y="826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70" name="Rectangle 90"/>
              <p:cNvSpPr>
                <a:spLocks noChangeArrowheads="1"/>
              </p:cNvSpPr>
              <p:nvPr/>
            </p:nvSpPr>
            <p:spPr bwMode="auto">
              <a:xfrm>
                <a:off x="8664" y="826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71" name="Rectangle 91"/>
              <p:cNvSpPr>
                <a:spLocks noChangeArrowheads="1"/>
              </p:cNvSpPr>
              <p:nvPr/>
            </p:nvSpPr>
            <p:spPr bwMode="auto">
              <a:xfrm>
                <a:off x="8908" y="826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72" name="Rectangle 92"/>
              <p:cNvSpPr>
                <a:spLocks noChangeArrowheads="1"/>
              </p:cNvSpPr>
              <p:nvPr/>
            </p:nvSpPr>
            <p:spPr bwMode="auto">
              <a:xfrm>
                <a:off x="8420" y="854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73" name="Rectangle 93"/>
              <p:cNvSpPr>
                <a:spLocks noChangeArrowheads="1"/>
              </p:cNvSpPr>
              <p:nvPr/>
            </p:nvSpPr>
            <p:spPr bwMode="auto">
              <a:xfrm>
                <a:off x="8664" y="854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74" name="Rectangle 94"/>
              <p:cNvSpPr>
                <a:spLocks noChangeArrowheads="1"/>
              </p:cNvSpPr>
              <p:nvPr/>
            </p:nvSpPr>
            <p:spPr bwMode="auto">
              <a:xfrm>
                <a:off x="8908" y="854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grpSp>
          <p:nvGrpSpPr>
            <p:cNvPr id="7" name="Group 95"/>
            <p:cNvGrpSpPr>
              <a:grpSpLocks/>
            </p:cNvGrpSpPr>
            <p:nvPr/>
          </p:nvGrpSpPr>
          <p:grpSpPr bwMode="auto">
            <a:xfrm>
              <a:off x="9380" y="7683"/>
              <a:ext cx="732" cy="549"/>
              <a:chOff x="8420" y="8263"/>
              <a:chExt cx="732" cy="549"/>
            </a:xfrm>
          </p:grpSpPr>
          <p:sp>
            <p:nvSpPr>
              <p:cNvPr id="81963" name="Rectangle 96"/>
              <p:cNvSpPr>
                <a:spLocks noChangeArrowheads="1"/>
              </p:cNvSpPr>
              <p:nvPr/>
            </p:nvSpPr>
            <p:spPr bwMode="auto">
              <a:xfrm>
                <a:off x="8420" y="826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64" name="Rectangle 97"/>
              <p:cNvSpPr>
                <a:spLocks noChangeArrowheads="1"/>
              </p:cNvSpPr>
              <p:nvPr/>
            </p:nvSpPr>
            <p:spPr bwMode="auto">
              <a:xfrm>
                <a:off x="8664" y="826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65" name="Rectangle 98"/>
              <p:cNvSpPr>
                <a:spLocks noChangeArrowheads="1"/>
              </p:cNvSpPr>
              <p:nvPr/>
            </p:nvSpPr>
            <p:spPr bwMode="auto">
              <a:xfrm>
                <a:off x="8908" y="826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66" name="Rectangle 99"/>
              <p:cNvSpPr>
                <a:spLocks noChangeArrowheads="1"/>
              </p:cNvSpPr>
              <p:nvPr/>
            </p:nvSpPr>
            <p:spPr bwMode="auto">
              <a:xfrm>
                <a:off x="8420" y="854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67" name="Rectangle 100"/>
              <p:cNvSpPr>
                <a:spLocks noChangeArrowheads="1"/>
              </p:cNvSpPr>
              <p:nvPr/>
            </p:nvSpPr>
            <p:spPr bwMode="auto">
              <a:xfrm>
                <a:off x="8664" y="854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68" name="Rectangle 101"/>
              <p:cNvSpPr>
                <a:spLocks noChangeArrowheads="1"/>
              </p:cNvSpPr>
              <p:nvPr/>
            </p:nvSpPr>
            <p:spPr bwMode="auto">
              <a:xfrm>
                <a:off x="8908" y="854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grpSp>
          <p:nvGrpSpPr>
            <p:cNvPr id="8" name="Group 102"/>
            <p:cNvGrpSpPr>
              <a:grpSpLocks/>
            </p:cNvGrpSpPr>
            <p:nvPr/>
          </p:nvGrpSpPr>
          <p:grpSpPr bwMode="auto">
            <a:xfrm>
              <a:off x="9380" y="7123"/>
              <a:ext cx="732" cy="549"/>
              <a:chOff x="8420" y="8263"/>
              <a:chExt cx="732" cy="549"/>
            </a:xfrm>
          </p:grpSpPr>
          <p:sp>
            <p:nvSpPr>
              <p:cNvPr id="81957" name="Rectangle 103"/>
              <p:cNvSpPr>
                <a:spLocks noChangeArrowheads="1"/>
              </p:cNvSpPr>
              <p:nvPr/>
            </p:nvSpPr>
            <p:spPr bwMode="auto">
              <a:xfrm>
                <a:off x="8420" y="826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58" name="Rectangle 104"/>
              <p:cNvSpPr>
                <a:spLocks noChangeArrowheads="1"/>
              </p:cNvSpPr>
              <p:nvPr/>
            </p:nvSpPr>
            <p:spPr bwMode="auto">
              <a:xfrm>
                <a:off x="8664" y="826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59" name="Rectangle 105"/>
              <p:cNvSpPr>
                <a:spLocks noChangeArrowheads="1"/>
              </p:cNvSpPr>
              <p:nvPr/>
            </p:nvSpPr>
            <p:spPr bwMode="auto">
              <a:xfrm>
                <a:off x="8908" y="826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60" name="Rectangle 106"/>
              <p:cNvSpPr>
                <a:spLocks noChangeArrowheads="1"/>
              </p:cNvSpPr>
              <p:nvPr/>
            </p:nvSpPr>
            <p:spPr bwMode="auto">
              <a:xfrm>
                <a:off x="8420" y="854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61" name="Rectangle 107"/>
              <p:cNvSpPr>
                <a:spLocks noChangeArrowheads="1"/>
              </p:cNvSpPr>
              <p:nvPr/>
            </p:nvSpPr>
            <p:spPr bwMode="auto">
              <a:xfrm>
                <a:off x="8664" y="854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81962" name="Rectangle 108"/>
              <p:cNvSpPr>
                <a:spLocks noChangeArrowheads="1"/>
              </p:cNvSpPr>
              <p:nvPr/>
            </p:nvSpPr>
            <p:spPr bwMode="auto">
              <a:xfrm>
                <a:off x="8908" y="8543"/>
                <a:ext cx="244" cy="26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grpSp>
      <p:sp>
        <p:nvSpPr>
          <p:cNvPr id="124935" name="Oval 109"/>
          <p:cNvSpPr>
            <a:spLocks noChangeArrowheads="1"/>
          </p:cNvSpPr>
          <p:nvPr/>
        </p:nvSpPr>
        <p:spPr bwMode="auto">
          <a:xfrm>
            <a:off x="1906588" y="3908430"/>
            <a:ext cx="685800" cy="1358900"/>
          </a:xfrm>
          <a:prstGeom prst="ellipse">
            <a:avLst/>
          </a:prstGeom>
          <a:noFill/>
          <a:ln w="19050">
            <a:solidFill>
              <a:srgbClr val="000000"/>
            </a:solidFill>
            <a:round/>
            <a:headEnd/>
            <a:tailEnd/>
          </a:ln>
        </p:spPr>
        <p:txBody>
          <a:bodyPr>
            <a:prstTxWarp prst="textNoShape">
              <a:avLst/>
            </a:prstTxWarp>
          </a:bodyPr>
          <a:lstStyle/>
          <a:p>
            <a:endParaRPr lang="en-US" dirty="0"/>
          </a:p>
        </p:txBody>
      </p:sp>
      <p:sp>
        <p:nvSpPr>
          <p:cNvPr id="124936" name="Text Box 110"/>
          <p:cNvSpPr txBox="1">
            <a:spLocks noChangeArrowheads="1"/>
          </p:cNvSpPr>
          <p:nvPr/>
        </p:nvSpPr>
        <p:spPr bwMode="auto">
          <a:xfrm>
            <a:off x="487363" y="5358570"/>
            <a:ext cx="4210050" cy="284162"/>
          </a:xfrm>
          <a:prstGeom prst="rect">
            <a:avLst/>
          </a:prstGeom>
          <a:noFill/>
          <a:ln w="9525">
            <a:noFill/>
            <a:miter lim="800000"/>
            <a:headEnd/>
            <a:tailEnd/>
          </a:ln>
        </p:spPr>
        <p:txBody>
          <a:bodyPr lIns="45720" rIns="45720">
            <a:prstTxWarp prst="textNoShape">
              <a:avLst/>
            </a:prstTxWarp>
          </a:bodyPr>
          <a:lstStyle/>
          <a:p>
            <a:r>
              <a:rPr lang="en-US" sz="2000" dirty="0">
                <a:solidFill>
                  <a:srgbClr val="FF0000"/>
                </a:solidFill>
              </a:rPr>
              <a:t>number of tiles = position number </a:t>
            </a:r>
            <a:r>
              <a:rPr lang="en-US" sz="2000" b="1" dirty="0">
                <a:solidFill>
                  <a:srgbClr val="FF0000"/>
                </a:solidFill>
              </a:rPr>
              <a:t>x6+2</a:t>
            </a:r>
          </a:p>
        </p:txBody>
      </p:sp>
      <p:graphicFrame>
        <p:nvGraphicFramePr>
          <p:cNvPr id="124930" name="Object 2"/>
          <p:cNvGraphicFramePr>
            <a:graphicFrameLocks noChangeAspect="1"/>
          </p:cNvGraphicFramePr>
          <p:nvPr/>
        </p:nvGraphicFramePr>
        <p:xfrm>
          <a:off x="4770438" y="1108075"/>
          <a:ext cx="4014787" cy="4686300"/>
        </p:xfrm>
        <a:graphic>
          <a:graphicData uri="http://schemas.openxmlformats.org/presentationml/2006/ole">
            <p:oleObj spid="_x0000_s38917" name="Worksheet" r:id="rId4" imgW="16141700" imgH="18834100" progId="Excel.Sheet.8">
              <p:embed/>
            </p:oleObj>
          </a:graphicData>
        </a:graphic>
      </p:graphicFrame>
      <p:sp>
        <p:nvSpPr>
          <p:cNvPr id="124937" name="Oval 112"/>
          <p:cNvSpPr>
            <a:spLocks noChangeArrowheads="1"/>
          </p:cNvSpPr>
          <p:nvPr/>
        </p:nvSpPr>
        <p:spPr bwMode="auto">
          <a:xfrm>
            <a:off x="6172200" y="3546475"/>
            <a:ext cx="457200" cy="533400"/>
          </a:xfrm>
          <a:prstGeom prst="ellipse">
            <a:avLst/>
          </a:prstGeom>
          <a:noFill/>
          <a:ln w="19050">
            <a:solidFill>
              <a:schemeClr val="tx1"/>
            </a:solidFill>
            <a:round/>
            <a:headEnd/>
            <a:tailEnd/>
          </a:ln>
        </p:spPr>
        <p:txBody>
          <a:bodyPr wrap="none" anchor="ctr">
            <a:prstTxWarp prst="textNoShape">
              <a:avLst/>
            </a:prstTxWarp>
          </a:bodyPr>
          <a:lstStyle/>
          <a:p>
            <a:endParaRPr lang="en-US" dirty="0"/>
          </a:p>
        </p:txBody>
      </p:sp>
      <p:sp>
        <p:nvSpPr>
          <p:cNvPr id="124938" name="Line 113"/>
          <p:cNvSpPr>
            <a:spLocks noChangeShapeType="1"/>
          </p:cNvSpPr>
          <p:nvPr/>
        </p:nvSpPr>
        <p:spPr bwMode="auto">
          <a:xfrm flipV="1">
            <a:off x="5334000" y="1927225"/>
            <a:ext cx="3276600" cy="2759075"/>
          </a:xfrm>
          <a:prstGeom prst="line">
            <a:avLst/>
          </a:prstGeom>
          <a:noFill/>
          <a:ln w="28575">
            <a:solidFill>
              <a:srgbClr val="000080"/>
            </a:solidFill>
            <a:prstDash val="sysDot"/>
            <a:round/>
            <a:headEnd/>
            <a:tailEnd/>
          </a:ln>
        </p:spPr>
        <p:txBody>
          <a:bodyPr wrap="none" anchor="ctr">
            <a:prstTxWarp prst="textNoShape">
              <a:avLst/>
            </a:prstTxWarp>
          </a:bodyPr>
          <a:lstStyle/>
          <a:p>
            <a:endParaRPr lang="en-US" dirty="0"/>
          </a:p>
        </p:txBody>
      </p:sp>
      <p:sp>
        <p:nvSpPr>
          <p:cNvPr id="124939" name="Line 114"/>
          <p:cNvSpPr>
            <a:spLocks noChangeShapeType="1"/>
          </p:cNvSpPr>
          <p:nvPr/>
        </p:nvSpPr>
        <p:spPr bwMode="auto">
          <a:xfrm flipV="1">
            <a:off x="5334000" y="1574800"/>
            <a:ext cx="3276600" cy="3308350"/>
          </a:xfrm>
          <a:prstGeom prst="line">
            <a:avLst/>
          </a:prstGeom>
          <a:noFill/>
          <a:ln w="28575">
            <a:solidFill>
              <a:srgbClr val="FF0000"/>
            </a:solidFill>
            <a:prstDash val="sysDot"/>
            <a:round/>
            <a:headEnd/>
            <a:tailEnd/>
          </a:ln>
        </p:spPr>
        <p:txBody>
          <a:bodyPr wrap="none" anchor="ctr">
            <a:prstTxWarp prst="textNoShape">
              <a:avLst/>
            </a:prstTxWarp>
          </a:bodyPr>
          <a:lstStyle/>
          <a:p>
            <a:endParaRPr lang="en-US" dirty="0"/>
          </a:p>
        </p:txBody>
      </p:sp>
      <p:sp>
        <p:nvSpPr>
          <p:cNvPr id="115" name="Rectangle 114"/>
          <p:cNvSpPr/>
          <p:nvPr/>
        </p:nvSpPr>
        <p:spPr>
          <a:xfrm>
            <a:off x="8077200" y="152400"/>
            <a:ext cx="914400" cy="533400"/>
          </a:xfrm>
          <a:prstGeom prst="rect">
            <a:avLst/>
          </a:prstGeom>
          <a:solidFill>
            <a:schemeClr val="bg1"/>
          </a:solidFill>
          <a:ln w="127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81933" name="Rectangle 2"/>
          <p:cNvSpPr txBox="1">
            <a:spLocks noChangeArrowheads="1"/>
          </p:cNvSpPr>
          <p:nvPr/>
        </p:nvSpPr>
        <p:spPr bwMode="auto">
          <a:xfrm>
            <a:off x="203200" y="287338"/>
            <a:ext cx="9144000" cy="1143000"/>
          </a:xfrm>
          <a:prstGeom prst="rect">
            <a:avLst/>
          </a:prstGeom>
          <a:noFill/>
          <a:ln w="9525">
            <a:noFill/>
            <a:miter lim="800000"/>
            <a:headEnd/>
            <a:tailEnd/>
          </a:ln>
        </p:spPr>
        <p:txBody>
          <a:bodyPr>
            <a:prstTxWarp prst="textNoShape">
              <a:avLst/>
            </a:prstTxWarp>
          </a:bodyPr>
          <a:lstStyle/>
          <a:p>
            <a:pPr algn="ctr"/>
            <a:r>
              <a:rPr lang="en-US" sz="3600" dirty="0" smtClean="0"/>
              <a:t>Multiple Representations</a:t>
            </a:r>
            <a:endParaRPr lang="en-US" sz="3600" b="1" dirty="0">
              <a:solidFill>
                <a:schemeClr val="tx2"/>
              </a:solidFill>
              <a:latin typeface="Arial" charset="0"/>
            </a:endParaRPr>
          </a:p>
        </p:txBody>
      </p:sp>
      <p:sp>
        <p:nvSpPr>
          <p:cNvPr id="113" name="TextBox 112"/>
          <p:cNvSpPr txBox="1"/>
          <p:nvPr/>
        </p:nvSpPr>
        <p:spPr>
          <a:xfrm>
            <a:off x="203200" y="5794375"/>
            <a:ext cx="8582025" cy="954107"/>
          </a:xfrm>
          <a:prstGeom prst="rect">
            <a:avLst/>
          </a:prstGeom>
          <a:noFill/>
        </p:spPr>
        <p:txBody>
          <a:bodyPr wrap="square" rtlCol="0">
            <a:spAutoFit/>
          </a:bodyPr>
          <a:lstStyle/>
          <a:p>
            <a:r>
              <a:rPr lang="en-US" sz="1400" dirty="0" smtClean="0"/>
              <a:t>This is an initial understanding of the point of intersection. The pattern rules are represented by both the linear growing patterns AND by the trend lines. The point of intersection indicates where the two patterns would have the same number of blocks. This is a preliminary understanding that the point of intersection indicates the point where the rules, calculated for the same position number (</a:t>
            </a:r>
            <a:r>
              <a:rPr lang="en-US" sz="1400" i="1" dirty="0" smtClean="0"/>
              <a:t>x</a:t>
            </a:r>
            <a:r>
              <a:rPr lang="en-US" sz="1400" dirty="0" smtClean="0"/>
              <a:t>-value) result in the same number of tiles (</a:t>
            </a:r>
            <a:r>
              <a:rPr lang="en-US" sz="1400" i="1" dirty="0" smtClean="0"/>
              <a:t>y</a:t>
            </a:r>
            <a:r>
              <a:rPr lang="en-US" sz="1400" dirty="0" smtClean="0"/>
              <a:t>-value).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accel="50000" decel="50000" fill="hold" grpId="0" nodeType="clickEffect">
                                  <p:stCondLst>
                                    <p:cond delay="0"/>
                                  </p:stCondLst>
                                  <p:childTnLst>
                                    <p:set>
                                      <p:cBhvr>
                                        <p:cTn id="10" dur="1" fill="hold">
                                          <p:stCondLst>
                                            <p:cond delay="0"/>
                                          </p:stCondLst>
                                        </p:cTn>
                                        <p:tgtEl>
                                          <p:spTgt spid="124933"/>
                                        </p:tgtEl>
                                        <p:attrNameLst>
                                          <p:attrName>style.visibility</p:attrName>
                                        </p:attrNameLst>
                                      </p:cBhvr>
                                      <p:to>
                                        <p:strVal val="visible"/>
                                      </p:to>
                                    </p:set>
                                    <p:anim calcmode="lin" valueType="num">
                                      <p:cBhvr additive="base">
                                        <p:cTn id="11" dur="500" fill="hold"/>
                                        <p:tgtEl>
                                          <p:spTgt spid="124933"/>
                                        </p:tgtEl>
                                        <p:attrNameLst>
                                          <p:attrName>ppt_x</p:attrName>
                                        </p:attrNameLst>
                                      </p:cBhvr>
                                      <p:tavLst>
                                        <p:tav tm="0">
                                          <p:val>
                                            <p:strVal val="#ppt_x"/>
                                          </p:val>
                                        </p:tav>
                                        <p:tav tm="100000">
                                          <p:val>
                                            <p:strVal val="#ppt_x"/>
                                          </p:val>
                                        </p:tav>
                                      </p:tavLst>
                                    </p:anim>
                                    <p:anim calcmode="lin" valueType="num">
                                      <p:cBhvr additive="base">
                                        <p:cTn id="12" dur="500" fill="hold"/>
                                        <p:tgtEl>
                                          <p:spTgt spid="12493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accel="50000" decel="50000" fill="hold" grpId="0" nodeType="clickEffect">
                                  <p:stCondLst>
                                    <p:cond delay="0"/>
                                  </p:stCondLst>
                                  <p:childTnLst>
                                    <p:set>
                                      <p:cBhvr>
                                        <p:cTn id="20" dur="1" fill="hold">
                                          <p:stCondLst>
                                            <p:cond delay="0"/>
                                          </p:stCondLst>
                                        </p:cTn>
                                        <p:tgtEl>
                                          <p:spTgt spid="124936"/>
                                        </p:tgtEl>
                                        <p:attrNameLst>
                                          <p:attrName>style.visibility</p:attrName>
                                        </p:attrNameLst>
                                      </p:cBhvr>
                                      <p:to>
                                        <p:strVal val="visible"/>
                                      </p:to>
                                    </p:set>
                                    <p:anim calcmode="lin" valueType="num">
                                      <p:cBhvr additive="base">
                                        <p:cTn id="21" dur="500" fill="hold"/>
                                        <p:tgtEl>
                                          <p:spTgt spid="124936"/>
                                        </p:tgtEl>
                                        <p:attrNameLst>
                                          <p:attrName>ppt_x</p:attrName>
                                        </p:attrNameLst>
                                      </p:cBhvr>
                                      <p:tavLst>
                                        <p:tav tm="0">
                                          <p:val>
                                            <p:strVal val="#ppt_x"/>
                                          </p:val>
                                        </p:tav>
                                        <p:tav tm="100000">
                                          <p:val>
                                            <p:strVal val="#ppt_x"/>
                                          </p:val>
                                        </p:tav>
                                      </p:tavLst>
                                    </p:anim>
                                    <p:anim calcmode="lin" valueType="num">
                                      <p:cBhvr additive="base">
                                        <p:cTn id="22" dur="500" fill="hold"/>
                                        <p:tgtEl>
                                          <p:spTgt spid="12493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49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493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493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493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493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4" accel="50000" decel="50000" fill="hold" grpId="0" nodeType="clickEffect">
                                  <p:stCondLst>
                                    <p:cond delay="0"/>
                                  </p:stCondLst>
                                  <p:childTnLst>
                                    <p:set>
                                      <p:cBhvr>
                                        <p:cTn id="46" dur="1" fill="hold">
                                          <p:stCondLst>
                                            <p:cond delay="0"/>
                                          </p:stCondLst>
                                        </p:cTn>
                                        <p:tgtEl>
                                          <p:spTgt spid="124937"/>
                                        </p:tgtEl>
                                        <p:attrNameLst>
                                          <p:attrName>style.visibility</p:attrName>
                                        </p:attrNameLst>
                                      </p:cBhvr>
                                      <p:to>
                                        <p:strVal val="visible"/>
                                      </p:to>
                                    </p:set>
                                    <p:anim calcmode="lin" valueType="num">
                                      <p:cBhvr additive="base">
                                        <p:cTn id="47" dur="500" fill="hold"/>
                                        <p:tgtEl>
                                          <p:spTgt spid="124937"/>
                                        </p:tgtEl>
                                        <p:attrNameLst>
                                          <p:attrName>ppt_x</p:attrName>
                                        </p:attrNameLst>
                                      </p:cBhvr>
                                      <p:tavLst>
                                        <p:tav tm="0">
                                          <p:val>
                                            <p:strVal val="#ppt_x"/>
                                          </p:val>
                                        </p:tav>
                                        <p:tav tm="100000">
                                          <p:val>
                                            <p:strVal val="#ppt_x"/>
                                          </p:val>
                                        </p:tav>
                                      </p:tavLst>
                                    </p:anim>
                                    <p:anim calcmode="lin" valueType="num">
                                      <p:cBhvr additive="base">
                                        <p:cTn id="48" dur="500" fill="hold"/>
                                        <p:tgtEl>
                                          <p:spTgt spid="1249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2" grpId="0" animBg="1"/>
      <p:bldP spid="124933" grpId="0" animBg="1"/>
      <p:bldP spid="124935" grpId="0" animBg="1"/>
      <p:bldP spid="124936" grpId="0"/>
      <p:bldP spid="124937" grpId="0" animBg="1"/>
      <p:bldP spid="124938" grpId="0" animBg="1"/>
      <p:bldP spid="124939" grpId="0" animBg="1"/>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83970" name="Object 2"/>
          <p:cNvGraphicFramePr>
            <a:graphicFrameLocks noChangeAspect="1"/>
          </p:cNvGraphicFramePr>
          <p:nvPr/>
        </p:nvGraphicFramePr>
        <p:xfrm>
          <a:off x="4770438" y="1066800"/>
          <a:ext cx="4014787" cy="4686300"/>
        </p:xfrm>
        <a:graphic>
          <a:graphicData uri="http://schemas.openxmlformats.org/presentationml/2006/ole">
            <p:oleObj spid="_x0000_s40965" name="Worksheet" r:id="rId4" imgW="16141700" imgH="18834100" progId="Excel.Sheet.8">
              <p:embed/>
            </p:oleObj>
          </a:graphicData>
        </a:graphic>
      </p:graphicFrame>
      <p:sp>
        <p:nvSpPr>
          <p:cNvPr id="83971" name="Oval 112"/>
          <p:cNvSpPr>
            <a:spLocks noChangeArrowheads="1"/>
          </p:cNvSpPr>
          <p:nvPr/>
        </p:nvSpPr>
        <p:spPr bwMode="auto">
          <a:xfrm>
            <a:off x="6172200" y="3505200"/>
            <a:ext cx="457200" cy="533400"/>
          </a:xfrm>
          <a:prstGeom prst="ellipse">
            <a:avLst/>
          </a:prstGeom>
          <a:noFill/>
          <a:ln w="19050">
            <a:solidFill>
              <a:schemeClr val="tx1"/>
            </a:solidFill>
            <a:round/>
            <a:headEnd/>
            <a:tailEnd/>
          </a:ln>
        </p:spPr>
        <p:txBody>
          <a:bodyPr wrap="none" anchor="ctr">
            <a:prstTxWarp prst="textNoShape">
              <a:avLst/>
            </a:prstTxWarp>
          </a:bodyPr>
          <a:lstStyle/>
          <a:p>
            <a:endParaRPr lang="en-US" dirty="0"/>
          </a:p>
        </p:txBody>
      </p:sp>
      <p:sp>
        <p:nvSpPr>
          <p:cNvPr id="83972" name="Line 113"/>
          <p:cNvSpPr>
            <a:spLocks noChangeShapeType="1"/>
          </p:cNvSpPr>
          <p:nvPr/>
        </p:nvSpPr>
        <p:spPr bwMode="auto">
          <a:xfrm flipV="1">
            <a:off x="5334000" y="1885950"/>
            <a:ext cx="3276600" cy="2759075"/>
          </a:xfrm>
          <a:prstGeom prst="line">
            <a:avLst/>
          </a:prstGeom>
          <a:noFill/>
          <a:ln w="28575">
            <a:solidFill>
              <a:srgbClr val="000080"/>
            </a:solidFill>
            <a:prstDash val="sysDot"/>
            <a:round/>
            <a:headEnd/>
            <a:tailEnd/>
          </a:ln>
        </p:spPr>
        <p:txBody>
          <a:bodyPr wrap="none" anchor="ctr">
            <a:prstTxWarp prst="textNoShape">
              <a:avLst/>
            </a:prstTxWarp>
          </a:bodyPr>
          <a:lstStyle/>
          <a:p>
            <a:endParaRPr lang="en-US" dirty="0"/>
          </a:p>
        </p:txBody>
      </p:sp>
      <p:sp>
        <p:nvSpPr>
          <p:cNvPr id="83973" name="Line 114"/>
          <p:cNvSpPr>
            <a:spLocks noChangeShapeType="1"/>
          </p:cNvSpPr>
          <p:nvPr/>
        </p:nvSpPr>
        <p:spPr bwMode="auto">
          <a:xfrm flipV="1">
            <a:off x="5334000" y="1533525"/>
            <a:ext cx="3276600" cy="3308350"/>
          </a:xfrm>
          <a:prstGeom prst="line">
            <a:avLst/>
          </a:prstGeom>
          <a:noFill/>
          <a:ln w="28575">
            <a:solidFill>
              <a:srgbClr val="FF0000"/>
            </a:solidFill>
            <a:prstDash val="sysDot"/>
            <a:round/>
            <a:headEnd/>
            <a:tailEnd/>
          </a:ln>
        </p:spPr>
        <p:txBody>
          <a:bodyPr wrap="none" anchor="ctr">
            <a:prstTxWarp prst="textNoShape">
              <a:avLst/>
            </a:prstTxWarp>
          </a:bodyPr>
          <a:lstStyle/>
          <a:p>
            <a:endParaRPr lang="en-US" dirty="0"/>
          </a:p>
        </p:txBody>
      </p:sp>
      <p:sp>
        <p:nvSpPr>
          <p:cNvPr id="115" name="Rectangle 114"/>
          <p:cNvSpPr/>
          <p:nvPr/>
        </p:nvSpPr>
        <p:spPr>
          <a:xfrm>
            <a:off x="8077200" y="152400"/>
            <a:ext cx="914400" cy="533400"/>
          </a:xfrm>
          <a:prstGeom prst="rect">
            <a:avLst/>
          </a:prstGeom>
          <a:solidFill>
            <a:schemeClr val="bg1"/>
          </a:solidFill>
          <a:ln w="127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83976" name="TextBox 112"/>
          <p:cNvSpPr txBox="1">
            <a:spLocks noChangeArrowheads="1"/>
          </p:cNvSpPr>
          <p:nvPr/>
        </p:nvSpPr>
        <p:spPr bwMode="auto">
          <a:xfrm>
            <a:off x="342900" y="1131887"/>
            <a:ext cx="4305300" cy="4400550"/>
          </a:xfrm>
          <a:prstGeom prst="rect">
            <a:avLst/>
          </a:prstGeom>
          <a:noFill/>
          <a:ln w="9525">
            <a:noFill/>
            <a:miter lim="800000"/>
            <a:headEnd/>
            <a:tailEnd/>
          </a:ln>
        </p:spPr>
        <p:txBody>
          <a:bodyPr>
            <a:prstTxWarp prst="textNoShape">
              <a:avLst/>
            </a:prstTxWarp>
            <a:spAutoFit/>
          </a:bodyPr>
          <a:lstStyle/>
          <a:p>
            <a:pPr marL="901700" indent="-901700"/>
            <a:r>
              <a:rPr lang="en-US" sz="2000" dirty="0"/>
              <a:t>Anne: 	The x5+3 is going to start higher because the plus 3 is a higher number so it would start higher but not grow as fast. The x6+2 would be steeper because x6 is a higher value, and so would mean a steeper line on the graph because it’s growing faster.</a:t>
            </a:r>
          </a:p>
          <a:p>
            <a:pPr marL="901700" indent="-901700"/>
            <a:endParaRPr lang="en-US" sz="2000" dirty="0"/>
          </a:p>
          <a:p>
            <a:pPr marL="901700" indent="-901700"/>
            <a:r>
              <a:rPr lang="en-US" sz="2000" dirty="0"/>
              <a:t>Jack:	So they will intersect like </a:t>
            </a:r>
            <a:r>
              <a:rPr lang="en-US" sz="2000" i="1" dirty="0"/>
              <a:t>pow, smack, boom</a:t>
            </a:r>
            <a:r>
              <a:rPr lang="en-US" sz="2000" dirty="0"/>
              <a:t>! They’re going to intersect at 1 and then keep going!</a:t>
            </a:r>
          </a:p>
        </p:txBody>
      </p:sp>
      <p:sp>
        <p:nvSpPr>
          <p:cNvPr id="9" name="Rectangle 2"/>
          <p:cNvSpPr txBox="1">
            <a:spLocks noChangeArrowheads="1"/>
          </p:cNvSpPr>
          <p:nvPr/>
        </p:nvSpPr>
        <p:spPr bwMode="auto">
          <a:xfrm>
            <a:off x="203200" y="287338"/>
            <a:ext cx="9144000" cy="1143000"/>
          </a:xfrm>
          <a:prstGeom prst="rect">
            <a:avLst/>
          </a:prstGeom>
          <a:noFill/>
          <a:ln w="9525">
            <a:noFill/>
            <a:miter lim="800000"/>
            <a:headEnd/>
            <a:tailEnd/>
          </a:ln>
        </p:spPr>
        <p:txBody>
          <a:bodyPr>
            <a:prstTxWarp prst="textNoShape">
              <a:avLst/>
            </a:prstTxWarp>
          </a:bodyPr>
          <a:lstStyle/>
          <a:p>
            <a:pPr algn="ctr"/>
            <a:r>
              <a:rPr lang="en-US" sz="3600" dirty="0" smtClean="0"/>
              <a:t>Multiple Representations</a:t>
            </a:r>
            <a:endParaRPr lang="en-US" sz="3600" b="1" dirty="0">
              <a:solidFill>
                <a:schemeClr val="tx2"/>
              </a:solidFill>
              <a:latin typeface="Arial"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86018" name="Object 2"/>
          <p:cNvGraphicFramePr>
            <a:graphicFrameLocks noChangeAspect="1"/>
          </p:cNvGraphicFramePr>
          <p:nvPr/>
        </p:nvGraphicFramePr>
        <p:xfrm>
          <a:off x="4430713" y="369093"/>
          <a:ext cx="4394200" cy="5268913"/>
        </p:xfrm>
        <a:graphic>
          <a:graphicData uri="http://schemas.openxmlformats.org/presentationml/2006/ole">
            <p:oleObj spid="_x0000_s43013" name="Document" r:id="rId3" imgW="9955556" imgH="11936508" progId="Word.Document.12">
              <p:link updateAutomatic="1"/>
            </p:oleObj>
          </a:graphicData>
        </a:graphic>
      </p:graphicFrame>
      <p:sp>
        <p:nvSpPr>
          <p:cNvPr id="7" name="Line 7"/>
          <p:cNvSpPr>
            <a:spLocks noChangeShapeType="1"/>
          </p:cNvSpPr>
          <p:nvPr/>
        </p:nvSpPr>
        <p:spPr bwMode="auto">
          <a:xfrm flipV="1">
            <a:off x="5053013" y="3156743"/>
            <a:ext cx="1168400" cy="1206500"/>
          </a:xfrm>
          <a:prstGeom prst="line">
            <a:avLst/>
          </a:prstGeom>
          <a:noFill/>
          <a:ln w="28575">
            <a:solidFill>
              <a:srgbClr val="FF0000"/>
            </a:solidFill>
            <a:prstDash val="sysDot"/>
            <a:round/>
            <a:headEnd/>
            <a:tailEnd/>
          </a:ln>
        </p:spPr>
        <p:txBody>
          <a:bodyPr>
            <a:prstTxWarp prst="textNoShape">
              <a:avLst/>
            </a:prstTxWarp>
          </a:bodyPr>
          <a:lstStyle/>
          <a:p>
            <a:endParaRPr lang="en-US" dirty="0"/>
          </a:p>
        </p:txBody>
      </p:sp>
      <p:sp>
        <p:nvSpPr>
          <p:cNvPr id="8" name="Line 7"/>
          <p:cNvSpPr>
            <a:spLocks noChangeShapeType="1"/>
          </p:cNvSpPr>
          <p:nvPr/>
        </p:nvSpPr>
        <p:spPr bwMode="auto">
          <a:xfrm flipV="1">
            <a:off x="6273801" y="1886743"/>
            <a:ext cx="1154112" cy="1190625"/>
          </a:xfrm>
          <a:prstGeom prst="line">
            <a:avLst/>
          </a:prstGeom>
          <a:noFill/>
          <a:ln w="28575">
            <a:solidFill>
              <a:srgbClr val="FF0000"/>
            </a:solidFill>
            <a:prstDash val="sysDot"/>
            <a:round/>
            <a:headEnd/>
            <a:tailEnd/>
          </a:ln>
        </p:spPr>
        <p:txBody>
          <a:bodyPr>
            <a:prstTxWarp prst="textNoShape">
              <a:avLst/>
            </a:prstTxWarp>
          </a:bodyPr>
          <a:lstStyle/>
          <a:p>
            <a:endParaRPr lang="en-US" dirty="0"/>
          </a:p>
        </p:txBody>
      </p:sp>
      <p:sp>
        <p:nvSpPr>
          <p:cNvPr id="9" name="Line 7"/>
          <p:cNvSpPr>
            <a:spLocks noChangeShapeType="1"/>
          </p:cNvSpPr>
          <p:nvPr/>
        </p:nvSpPr>
        <p:spPr bwMode="auto">
          <a:xfrm flipV="1">
            <a:off x="7416801" y="692943"/>
            <a:ext cx="1154112" cy="1190625"/>
          </a:xfrm>
          <a:prstGeom prst="line">
            <a:avLst/>
          </a:prstGeom>
          <a:noFill/>
          <a:ln w="28575">
            <a:solidFill>
              <a:srgbClr val="FF0000"/>
            </a:solidFill>
            <a:prstDash val="sysDot"/>
            <a:round/>
            <a:headEnd/>
            <a:tailEnd/>
          </a:ln>
        </p:spPr>
        <p:txBody>
          <a:bodyPr>
            <a:prstTxWarp prst="textNoShape">
              <a:avLst/>
            </a:prstTxWarp>
          </a:bodyPr>
          <a:lstStyle/>
          <a:p>
            <a:endParaRPr lang="en-US" dirty="0"/>
          </a:p>
        </p:txBody>
      </p:sp>
      <p:sp>
        <p:nvSpPr>
          <p:cNvPr id="10" name="Line 8"/>
          <p:cNvSpPr>
            <a:spLocks noChangeShapeType="1"/>
          </p:cNvSpPr>
          <p:nvPr/>
        </p:nvSpPr>
        <p:spPr bwMode="auto">
          <a:xfrm flipV="1">
            <a:off x="5027613" y="2521743"/>
            <a:ext cx="1219200" cy="944563"/>
          </a:xfrm>
          <a:prstGeom prst="line">
            <a:avLst/>
          </a:prstGeom>
          <a:noFill/>
          <a:ln w="28575">
            <a:solidFill>
              <a:srgbClr val="000080"/>
            </a:solidFill>
            <a:prstDash val="sysDot"/>
            <a:round/>
            <a:headEnd/>
            <a:tailEnd/>
          </a:ln>
        </p:spPr>
        <p:txBody>
          <a:bodyPr>
            <a:prstTxWarp prst="textNoShape">
              <a:avLst/>
            </a:prstTxWarp>
          </a:bodyPr>
          <a:lstStyle/>
          <a:p>
            <a:endParaRPr lang="en-US" dirty="0"/>
          </a:p>
        </p:txBody>
      </p:sp>
      <p:sp>
        <p:nvSpPr>
          <p:cNvPr id="11" name="Line 8"/>
          <p:cNvSpPr>
            <a:spLocks noChangeShapeType="1"/>
          </p:cNvSpPr>
          <p:nvPr/>
        </p:nvSpPr>
        <p:spPr bwMode="auto">
          <a:xfrm flipV="1">
            <a:off x="6259513" y="1569243"/>
            <a:ext cx="1181100" cy="919163"/>
          </a:xfrm>
          <a:prstGeom prst="line">
            <a:avLst/>
          </a:prstGeom>
          <a:noFill/>
          <a:ln w="28575">
            <a:solidFill>
              <a:srgbClr val="000080"/>
            </a:solidFill>
            <a:prstDash val="sysDot"/>
            <a:round/>
            <a:headEnd/>
            <a:tailEnd/>
          </a:ln>
        </p:spPr>
        <p:txBody>
          <a:bodyPr>
            <a:prstTxWarp prst="textNoShape">
              <a:avLst/>
            </a:prstTxWarp>
          </a:bodyPr>
          <a:lstStyle/>
          <a:p>
            <a:endParaRPr lang="en-US" dirty="0"/>
          </a:p>
        </p:txBody>
      </p:sp>
      <p:sp>
        <p:nvSpPr>
          <p:cNvPr id="12" name="Line 8"/>
          <p:cNvSpPr>
            <a:spLocks noChangeShapeType="1"/>
          </p:cNvSpPr>
          <p:nvPr/>
        </p:nvSpPr>
        <p:spPr bwMode="auto">
          <a:xfrm flipV="1">
            <a:off x="7478713" y="616743"/>
            <a:ext cx="1181100" cy="919163"/>
          </a:xfrm>
          <a:prstGeom prst="line">
            <a:avLst/>
          </a:prstGeom>
          <a:noFill/>
          <a:ln w="28575">
            <a:solidFill>
              <a:srgbClr val="000080"/>
            </a:solidFill>
            <a:prstDash val="sysDot"/>
            <a:round/>
            <a:headEnd/>
            <a:tailEnd/>
          </a:ln>
        </p:spPr>
        <p:txBody>
          <a:bodyPr>
            <a:prstTxWarp prst="textNoShape">
              <a:avLst/>
            </a:prstTxWarp>
          </a:bodyPr>
          <a:lstStyle/>
          <a:p>
            <a:endParaRPr lang="en-US" dirty="0"/>
          </a:p>
        </p:txBody>
      </p:sp>
      <p:sp>
        <p:nvSpPr>
          <p:cNvPr id="13" name="Text Box 10"/>
          <p:cNvSpPr txBox="1">
            <a:spLocks noChangeArrowheads="1"/>
          </p:cNvSpPr>
          <p:nvPr/>
        </p:nvSpPr>
        <p:spPr bwMode="auto">
          <a:xfrm>
            <a:off x="4441826" y="3113881"/>
            <a:ext cx="939800" cy="1235075"/>
          </a:xfrm>
          <a:prstGeom prst="rect">
            <a:avLst/>
          </a:prstGeom>
          <a:noFill/>
          <a:ln w="9525">
            <a:noFill/>
            <a:miter lim="800000"/>
            <a:headEnd/>
            <a:tailEnd/>
          </a:ln>
        </p:spPr>
        <p:txBody>
          <a:bodyPr>
            <a:prstTxWarp prst="textNoShape">
              <a:avLst/>
            </a:prstTxWarp>
          </a:bodyPr>
          <a:lstStyle/>
          <a:p>
            <a:r>
              <a:rPr lang="en-US" sz="8000" dirty="0"/>
              <a:t>{</a:t>
            </a:r>
          </a:p>
        </p:txBody>
      </p:sp>
      <p:sp>
        <p:nvSpPr>
          <p:cNvPr id="14" name="Text Box 13"/>
          <p:cNvSpPr txBox="1">
            <a:spLocks noChangeArrowheads="1"/>
          </p:cNvSpPr>
          <p:nvPr/>
        </p:nvSpPr>
        <p:spPr bwMode="auto">
          <a:xfrm>
            <a:off x="3473451" y="3655218"/>
            <a:ext cx="968375" cy="603250"/>
          </a:xfrm>
          <a:prstGeom prst="rect">
            <a:avLst/>
          </a:prstGeom>
          <a:solidFill>
            <a:srgbClr val="FFFFFF"/>
          </a:solidFill>
          <a:ln w="19050">
            <a:solidFill>
              <a:srgbClr val="000000"/>
            </a:solidFill>
            <a:miter lim="800000"/>
            <a:headEnd/>
            <a:tailEnd/>
          </a:ln>
        </p:spPr>
        <p:txBody>
          <a:bodyPr>
            <a:prstTxWarp prst="textNoShape">
              <a:avLst/>
            </a:prstTxWarp>
          </a:bodyPr>
          <a:lstStyle/>
          <a:p>
            <a:pPr algn="ctr"/>
            <a:r>
              <a:rPr lang="en-US" sz="1600" dirty="0"/>
              <a:t>3 </a:t>
            </a:r>
            <a:r>
              <a:rPr lang="en-US" sz="1400" dirty="0"/>
              <a:t>spaces</a:t>
            </a:r>
            <a:r>
              <a:rPr lang="en-US" sz="1600" dirty="0"/>
              <a:t> apart</a:t>
            </a:r>
          </a:p>
        </p:txBody>
      </p:sp>
      <p:sp>
        <p:nvSpPr>
          <p:cNvPr id="15" name="Text Box 12"/>
          <p:cNvSpPr txBox="1">
            <a:spLocks noChangeArrowheads="1"/>
          </p:cNvSpPr>
          <p:nvPr/>
        </p:nvSpPr>
        <p:spPr bwMode="auto">
          <a:xfrm>
            <a:off x="5829301" y="2280443"/>
            <a:ext cx="354012" cy="944564"/>
          </a:xfrm>
          <a:prstGeom prst="rect">
            <a:avLst/>
          </a:prstGeom>
          <a:noFill/>
          <a:ln w="9525">
            <a:noFill/>
            <a:miter lim="800000"/>
            <a:headEnd/>
            <a:tailEnd/>
          </a:ln>
        </p:spPr>
        <p:txBody>
          <a:bodyPr>
            <a:prstTxWarp prst="textNoShape">
              <a:avLst/>
            </a:prstTxWarp>
          </a:bodyPr>
          <a:lstStyle/>
          <a:p>
            <a:r>
              <a:rPr lang="en-US" sz="4800" dirty="0"/>
              <a:t>{</a:t>
            </a:r>
            <a:endParaRPr lang="en-US" sz="4400" dirty="0"/>
          </a:p>
        </p:txBody>
      </p:sp>
      <p:sp>
        <p:nvSpPr>
          <p:cNvPr id="16" name="Text Box 14"/>
          <p:cNvSpPr txBox="1">
            <a:spLocks noChangeArrowheads="1"/>
          </p:cNvSpPr>
          <p:nvPr/>
        </p:nvSpPr>
        <p:spPr bwMode="auto">
          <a:xfrm>
            <a:off x="4725988" y="2542381"/>
            <a:ext cx="968375" cy="603250"/>
          </a:xfrm>
          <a:prstGeom prst="rect">
            <a:avLst/>
          </a:prstGeom>
          <a:solidFill>
            <a:srgbClr val="FFFFFF"/>
          </a:solidFill>
          <a:ln w="19050">
            <a:solidFill>
              <a:srgbClr val="000000"/>
            </a:solidFill>
            <a:miter lim="800000"/>
            <a:headEnd/>
            <a:tailEnd/>
          </a:ln>
        </p:spPr>
        <p:txBody>
          <a:bodyPr>
            <a:prstTxWarp prst="textNoShape">
              <a:avLst/>
            </a:prstTxWarp>
          </a:bodyPr>
          <a:lstStyle/>
          <a:p>
            <a:pPr algn="ctr"/>
            <a:r>
              <a:rPr lang="en-US" sz="1600" dirty="0"/>
              <a:t>2 </a:t>
            </a:r>
            <a:r>
              <a:rPr lang="en-US" sz="1400" dirty="0"/>
              <a:t>spaces</a:t>
            </a:r>
            <a:r>
              <a:rPr lang="en-US" sz="1600" dirty="0"/>
              <a:t> apart</a:t>
            </a:r>
          </a:p>
        </p:txBody>
      </p:sp>
      <p:sp>
        <p:nvSpPr>
          <p:cNvPr id="17" name="Text Box 12"/>
          <p:cNvSpPr txBox="1">
            <a:spLocks noChangeArrowheads="1"/>
          </p:cNvSpPr>
          <p:nvPr/>
        </p:nvSpPr>
        <p:spPr bwMode="auto">
          <a:xfrm>
            <a:off x="7131845" y="1397000"/>
            <a:ext cx="569912" cy="776288"/>
          </a:xfrm>
          <a:prstGeom prst="rect">
            <a:avLst/>
          </a:prstGeom>
          <a:noFill/>
          <a:ln w="9525">
            <a:noFill/>
            <a:miter lim="800000"/>
            <a:headEnd/>
            <a:tailEnd/>
          </a:ln>
        </p:spPr>
        <p:txBody>
          <a:bodyPr>
            <a:prstTxWarp prst="textNoShape">
              <a:avLst/>
            </a:prstTxWarp>
          </a:bodyPr>
          <a:lstStyle/>
          <a:p>
            <a:r>
              <a:rPr lang="en-US" sz="3600" dirty="0"/>
              <a:t>{</a:t>
            </a:r>
            <a:endParaRPr lang="en-US" sz="1100" dirty="0"/>
          </a:p>
        </p:txBody>
      </p:sp>
      <p:sp>
        <p:nvSpPr>
          <p:cNvPr id="18" name="Text Box 14"/>
          <p:cNvSpPr txBox="1">
            <a:spLocks noChangeArrowheads="1"/>
          </p:cNvSpPr>
          <p:nvPr/>
        </p:nvSpPr>
        <p:spPr bwMode="auto">
          <a:xfrm>
            <a:off x="6072188" y="1475581"/>
            <a:ext cx="968375" cy="603250"/>
          </a:xfrm>
          <a:prstGeom prst="rect">
            <a:avLst/>
          </a:prstGeom>
          <a:solidFill>
            <a:srgbClr val="FFFFFF"/>
          </a:solidFill>
          <a:ln w="19050">
            <a:solidFill>
              <a:srgbClr val="000000"/>
            </a:solidFill>
            <a:miter lim="800000"/>
            <a:headEnd/>
            <a:tailEnd/>
          </a:ln>
        </p:spPr>
        <p:txBody>
          <a:bodyPr>
            <a:prstTxWarp prst="textNoShape">
              <a:avLst/>
            </a:prstTxWarp>
          </a:bodyPr>
          <a:lstStyle/>
          <a:p>
            <a:pPr algn="ctr"/>
            <a:r>
              <a:rPr lang="en-US" sz="1600" dirty="0"/>
              <a:t>1 </a:t>
            </a:r>
            <a:r>
              <a:rPr lang="en-US" sz="1400" dirty="0"/>
              <a:t>space</a:t>
            </a:r>
            <a:r>
              <a:rPr lang="en-US" sz="1600" dirty="0"/>
              <a:t> apart</a:t>
            </a:r>
          </a:p>
        </p:txBody>
      </p:sp>
      <p:sp>
        <p:nvSpPr>
          <p:cNvPr id="19" name="Text Box 15"/>
          <p:cNvSpPr txBox="1">
            <a:spLocks noChangeArrowheads="1"/>
          </p:cNvSpPr>
          <p:nvPr/>
        </p:nvSpPr>
        <p:spPr bwMode="auto">
          <a:xfrm>
            <a:off x="7037388" y="421481"/>
            <a:ext cx="1298575" cy="336550"/>
          </a:xfrm>
          <a:prstGeom prst="rect">
            <a:avLst/>
          </a:prstGeom>
          <a:solidFill>
            <a:srgbClr val="FFFFFF"/>
          </a:solidFill>
          <a:ln w="19050">
            <a:solidFill>
              <a:srgbClr val="000000"/>
            </a:solidFill>
            <a:miter lim="800000"/>
            <a:headEnd/>
            <a:tailEnd/>
          </a:ln>
        </p:spPr>
        <p:txBody>
          <a:bodyPr>
            <a:prstTxWarp prst="textNoShape">
              <a:avLst/>
            </a:prstTxWarp>
          </a:bodyPr>
          <a:lstStyle/>
          <a:p>
            <a:pPr algn="ctr"/>
            <a:r>
              <a:rPr lang="en-US" sz="1600" dirty="0"/>
              <a:t>intersection</a:t>
            </a:r>
          </a:p>
        </p:txBody>
      </p:sp>
      <p:cxnSp>
        <p:nvCxnSpPr>
          <p:cNvPr id="38" name="Straight Connector 37"/>
          <p:cNvCxnSpPr/>
          <p:nvPr/>
        </p:nvCxnSpPr>
        <p:spPr>
          <a:xfrm rot="5400000">
            <a:off x="8720138" y="1490662"/>
            <a:ext cx="20638" cy="11113"/>
          </a:xfrm>
          <a:prstGeom prst="line">
            <a:avLst/>
          </a:prstGeom>
          <a:ln w="9525">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8531225" y="1397000"/>
            <a:ext cx="193675" cy="0"/>
          </a:xfrm>
          <a:prstGeom prst="line">
            <a:avLst/>
          </a:prstGeom>
          <a:ln w="9525">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86045" name="TextBox 45"/>
          <p:cNvSpPr txBox="1">
            <a:spLocks noChangeArrowheads="1"/>
          </p:cNvSpPr>
          <p:nvPr/>
        </p:nvSpPr>
        <p:spPr bwMode="auto">
          <a:xfrm>
            <a:off x="188913" y="1073943"/>
            <a:ext cx="3263900" cy="4400550"/>
          </a:xfrm>
          <a:prstGeom prst="rect">
            <a:avLst/>
          </a:prstGeom>
          <a:noFill/>
          <a:ln w="9525">
            <a:noFill/>
            <a:miter lim="800000"/>
            <a:headEnd/>
            <a:tailEnd/>
          </a:ln>
        </p:spPr>
        <p:txBody>
          <a:bodyPr>
            <a:prstTxWarp prst="textNoShape">
              <a:avLst/>
            </a:prstTxWarp>
            <a:spAutoFit/>
          </a:bodyPr>
          <a:lstStyle/>
          <a:p>
            <a:pPr marL="723900" indent="-723900"/>
            <a:r>
              <a:rPr lang="en-US" sz="2000" dirty="0"/>
              <a:t>Pete:	For each one (trend line) you have to think about how far apart they’re starting on the graph and how long it will take them come together. So if the rules are x3+5 and x4+2, they start three spaces apart and get together by one space each time, so it would take them to the third position to intersect.</a:t>
            </a:r>
          </a:p>
        </p:txBody>
      </p:sp>
      <p:sp>
        <p:nvSpPr>
          <p:cNvPr id="86046" name="TextBox 46"/>
          <p:cNvSpPr txBox="1">
            <a:spLocks noChangeArrowheads="1"/>
          </p:cNvSpPr>
          <p:nvPr/>
        </p:nvSpPr>
        <p:spPr bwMode="auto">
          <a:xfrm>
            <a:off x="239713" y="350043"/>
            <a:ext cx="4076700" cy="646113"/>
          </a:xfrm>
          <a:prstGeom prst="rect">
            <a:avLst/>
          </a:prstGeom>
          <a:noFill/>
          <a:ln w="9525">
            <a:noFill/>
            <a:miter lim="800000"/>
            <a:headEnd/>
            <a:tailEnd/>
          </a:ln>
        </p:spPr>
        <p:txBody>
          <a:bodyPr>
            <a:prstTxWarp prst="textNoShape">
              <a:avLst/>
            </a:prstTxWarp>
            <a:spAutoFit/>
          </a:bodyPr>
          <a:lstStyle/>
          <a:p>
            <a:r>
              <a:rPr lang="en-US" sz="1800" dirty="0">
                <a:solidFill>
                  <a:schemeClr val="tx2"/>
                </a:solidFill>
              </a:rPr>
              <a:t>number of tiles = position number x3+5 </a:t>
            </a:r>
          </a:p>
          <a:p>
            <a:r>
              <a:rPr lang="en-US" sz="1800" dirty="0">
                <a:solidFill>
                  <a:srgbClr val="FF0000"/>
                </a:solidFill>
              </a:rPr>
              <a:t>number of tiles = position number x4+2</a:t>
            </a:r>
          </a:p>
        </p:txBody>
      </p:sp>
      <p:sp>
        <p:nvSpPr>
          <p:cNvPr id="21" name="TextBox 20"/>
          <p:cNvSpPr txBox="1"/>
          <p:nvPr/>
        </p:nvSpPr>
        <p:spPr>
          <a:xfrm>
            <a:off x="188913" y="5638006"/>
            <a:ext cx="8558214" cy="1169551"/>
          </a:xfrm>
          <a:prstGeom prst="rect">
            <a:avLst/>
          </a:prstGeom>
          <a:noFill/>
          <a:ln>
            <a:solidFill>
              <a:srgbClr val="000000"/>
            </a:solidFill>
          </a:ln>
        </p:spPr>
        <p:txBody>
          <a:bodyPr wrap="square" rtlCol="0">
            <a:spAutoFit/>
          </a:bodyPr>
          <a:lstStyle/>
          <a:p>
            <a:r>
              <a:rPr lang="en-US" sz="1400" dirty="0" smtClean="0"/>
              <a:t>Students develop a sense of the difference between where the trend lines “start” on the y-axis, as indicated by the values of the constant, and the rate at which they “come together” as indicated by the multipliers. For the two rules above, the trend lines start 3 spaces apart, but come together by 1 space each time, therefore they intersect at (3,14). Students figure this out both numerically (by comparing the values of the parameters) and by considering the trajectories of the trend lines.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35" presetClass="entr" presetSubtype="0"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000"/>
                                        <p:tgtEl>
                                          <p:spTgt spid="19"/>
                                        </p:tgtEl>
                                      </p:cBhvr>
                                    </p:animEffect>
                                    <p:anim calcmode="lin" valueType="num">
                                      <p:cBhvr>
                                        <p:cTn id="56" dur="2000" fill="hold"/>
                                        <p:tgtEl>
                                          <p:spTgt spid="19"/>
                                        </p:tgtEl>
                                        <p:attrNameLst>
                                          <p:attrName>style.rotation</p:attrName>
                                        </p:attrNameLst>
                                      </p:cBhvr>
                                      <p:tavLst>
                                        <p:tav tm="0">
                                          <p:val>
                                            <p:fltVal val="720"/>
                                          </p:val>
                                        </p:tav>
                                        <p:tav tm="100000">
                                          <p:val>
                                            <p:fltVal val="0"/>
                                          </p:val>
                                        </p:tav>
                                      </p:tavLst>
                                    </p:anim>
                                    <p:anim calcmode="lin" valueType="num">
                                      <p:cBhvr>
                                        <p:cTn id="57" dur="2000" fill="hold"/>
                                        <p:tgtEl>
                                          <p:spTgt spid="19"/>
                                        </p:tgtEl>
                                        <p:attrNameLst>
                                          <p:attrName>ppt_h</p:attrName>
                                        </p:attrNameLst>
                                      </p:cBhvr>
                                      <p:tavLst>
                                        <p:tav tm="0">
                                          <p:val>
                                            <p:fltVal val="0"/>
                                          </p:val>
                                        </p:tav>
                                        <p:tav tm="100000">
                                          <p:val>
                                            <p:strVal val="#ppt_h"/>
                                          </p:val>
                                        </p:tav>
                                      </p:tavLst>
                                    </p:anim>
                                    <p:anim calcmode="lin" valueType="num">
                                      <p:cBhvr>
                                        <p:cTn id="58" dur="2000" fill="hold"/>
                                        <p:tgtEl>
                                          <p:spTgt spid="1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p:bldP spid="14" grpId="0" animBg="1"/>
      <p:bldP spid="15" grpId="0"/>
      <p:bldP spid="16" grpId="0" animBg="1"/>
      <p:bldP spid="17" grpId="0"/>
      <p:bldP spid="18" grpId="0" animBg="1"/>
      <p:bldP spid="19" grpId="0" animBg="1"/>
    </p:bld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87042" name="Object 2"/>
          <p:cNvGraphicFramePr>
            <a:graphicFrameLocks noChangeAspect="1"/>
          </p:cNvGraphicFramePr>
          <p:nvPr/>
        </p:nvGraphicFramePr>
        <p:xfrm>
          <a:off x="5224463" y="855663"/>
          <a:ext cx="4432300" cy="5918200"/>
        </p:xfrm>
        <a:graphic>
          <a:graphicData uri="http://schemas.openxmlformats.org/presentationml/2006/ole">
            <p:oleObj spid="_x0000_s44037" name="Document" r:id="rId4" imgW="24549100" imgH="29552900" progId="Word.Document.8">
              <p:embed/>
            </p:oleObj>
          </a:graphicData>
        </a:graphic>
      </p:graphicFrame>
      <p:sp>
        <p:nvSpPr>
          <p:cNvPr id="128003" name="Line 7"/>
          <p:cNvSpPr>
            <a:spLocks noChangeShapeType="1"/>
          </p:cNvSpPr>
          <p:nvPr/>
        </p:nvSpPr>
        <p:spPr bwMode="auto">
          <a:xfrm flipV="1">
            <a:off x="5721351" y="3167063"/>
            <a:ext cx="1077912" cy="1546225"/>
          </a:xfrm>
          <a:prstGeom prst="line">
            <a:avLst/>
          </a:prstGeom>
          <a:noFill/>
          <a:ln w="28575">
            <a:solidFill>
              <a:srgbClr val="FF0000"/>
            </a:solidFill>
            <a:prstDash val="sysDot"/>
            <a:round/>
            <a:headEnd/>
            <a:tailEnd/>
          </a:ln>
        </p:spPr>
        <p:txBody>
          <a:bodyPr>
            <a:prstTxWarp prst="textNoShape">
              <a:avLst/>
            </a:prstTxWarp>
          </a:bodyPr>
          <a:lstStyle/>
          <a:p>
            <a:endParaRPr lang="en-US" dirty="0"/>
          </a:p>
        </p:txBody>
      </p:sp>
      <p:sp>
        <p:nvSpPr>
          <p:cNvPr id="128004" name="Line 8"/>
          <p:cNvSpPr>
            <a:spLocks noChangeShapeType="1"/>
          </p:cNvSpPr>
          <p:nvPr/>
        </p:nvSpPr>
        <p:spPr bwMode="auto">
          <a:xfrm flipV="1">
            <a:off x="5795963" y="2620963"/>
            <a:ext cx="977900" cy="881063"/>
          </a:xfrm>
          <a:prstGeom prst="line">
            <a:avLst/>
          </a:prstGeom>
          <a:noFill/>
          <a:ln w="28575">
            <a:solidFill>
              <a:srgbClr val="000080"/>
            </a:solidFill>
            <a:prstDash val="sysDot"/>
            <a:round/>
            <a:headEnd/>
            <a:tailEnd/>
          </a:ln>
        </p:spPr>
        <p:txBody>
          <a:bodyPr>
            <a:prstTxWarp prst="textNoShape">
              <a:avLst/>
            </a:prstTxWarp>
          </a:bodyPr>
          <a:lstStyle/>
          <a:p>
            <a:endParaRPr lang="en-US" dirty="0"/>
          </a:p>
        </p:txBody>
      </p:sp>
      <p:sp>
        <p:nvSpPr>
          <p:cNvPr id="128005" name="Text Box 10"/>
          <p:cNvSpPr txBox="1">
            <a:spLocks noChangeArrowheads="1"/>
          </p:cNvSpPr>
          <p:nvPr/>
        </p:nvSpPr>
        <p:spPr bwMode="auto">
          <a:xfrm>
            <a:off x="5127626" y="3260726"/>
            <a:ext cx="939800" cy="1235075"/>
          </a:xfrm>
          <a:prstGeom prst="rect">
            <a:avLst/>
          </a:prstGeom>
          <a:noFill/>
          <a:ln w="9525">
            <a:noFill/>
            <a:miter lim="800000"/>
            <a:headEnd/>
            <a:tailEnd/>
          </a:ln>
        </p:spPr>
        <p:txBody>
          <a:bodyPr>
            <a:prstTxWarp prst="textNoShape">
              <a:avLst/>
            </a:prstTxWarp>
          </a:bodyPr>
          <a:lstStyle/>
          <a:p>
            <a:r>
              <a:rPr lang="en-US" sz="8000" dirty="0"/>
              <a:t>{</a:t>
            </a:r>
          </a:p>
        </p:txBody>
      </p:sp>
      <p:sp>
        <p:nvSpPr>
          <p:cNvPr id="128006" name="Text Box 12"/>
          <p:cNvSpPr txBox="1">
            <a:spLocks noChangeArrowheads="1"/>
          </p:cNvSpPr>
          <p:nvPr/>
        </p:nvSpPr>
        <p:spPr bwMode="auto">
          <a:xfrm>
            <a:off x="6424613" y="2555081"/>
            <a:ext cx="349250" cy="1071563"/>
          </a:xfrm>
          <a:prstGeom prst="rect">
            <a:avLst/>
          </a:prstGeom>
          <a:noFill/>
          <a:ln w="9525">
            <a:noFill/>
            <a:miter lim="800000"/>
            <a:headEnd/>
            <a:tailEnd/>
          </a:ln>
        </p:spPr>
        <p:txBody>
          <a:bodyPr>
            <a:prstTxWarp prst="textNoShape">
              <a:avLst/>
            </a:prstTxWarp>
          </a:bodyPr>
          <a:lstStyle/>
          <a:p>
            <a:r>
              <a:rPr lang="en-US" sz="3600" dirty="0"/>
              <a:t>{</a:t>
            </a:r>
            <a:endParaRPr lang="en-US" sz="3200" dirty="0"/>
          </a:p>
        </p:txBody>
      </p:sp>
      <p:sp>
        <p:nvSpPr>
          <p:cNvPr id="128007" name="Text Box 13"/>
          <p:cNvSpPr txBox="1">
            <a:spLocks noChangeArrowheads="1"/>
          </p:cNvSpPr>
          <p:nvPr/>
        </p:nvSpPr>
        <p:spPr bwMode="auto">
          <a:xfrm>
            <a:off x="4305301" y="3868738"/>
            <a:ext cx="968375" cy="603250"/>
          </a:xfrm>
          <a:prstGeom prst="rect">
            <a:avLst/>
          </a:prstGeom>
          <a:solidFill>
            <a:srgbClr val="FFFFFF"/>
          </a:solidFill>
          <a:ln w="19050">
            <a:solidFill>
              <a:srgbClr val="000000"/>
            </a:solidFill>
            <a:miter lim="800000"/>
            <a:headEnd/>
            <a:tailEnd/>
          </a:ln>
        </p:spPr>
        <p:txBody>
          <a:bodyPr>
            <a:prstTxWarp prst="textNoShape">
              <a:avLst/>
            </a:prstTxWarp>
          </a:bodyPr>
          <a:lstStyle/>
          <a:p>
            <a:pPr algn="ctr"/>
            <a:r>
              <a:rPr lang="en-US" sz="1600" dirty="0"/>
              <a:t>4 </a:t>
            </a:r>
            <a:r>
              <a:rPr lang="en-US" sz="1400" dirty="0"/>
              <a:t>spaces</a:t>
            </a:r>
            <a:r>
              <a:rPr lang="en-US" sz="1600" dirty="0"/>
              <a:t> apart</a:t>
            </a:r>
          </a:p>
        </p:txBody>
      </p:sp>
      <p:sp>
        <p:nvSpPr>
          <p:cNvPr id="128008" name="Text Box 14"/>
          <p:cNvSpPr txBox="1">
            <a:spLocks noChangeArrowheads="1"/>
          </p:cNvSpPr>
          <p:nvPr/>
        </p:nvSpPr>
        <p:spPr bwMode="auto">
          <a:xfrm>
            <a:off x="5491163" y="2657476"/>
            <a:ext cx="968375" cy="603250"/>
          </a:xfrm>
          <a:prstGeom prst="rect">
            <a:avLst/>
          </a:prstGeom>
          <a:solidFill>
            <a:srgbClr val="FFFFFF"/>
          </a:solidFill>
          <a:ln w="19050">
            <a:solidFill>
              <a:srgbClr val="000000"/>
            </a:solidFill>
            <a:miter lim="800000"/>
            <a:headEnd/>
            <a:tailEnd/>
          </a:ln>
        </p:spPr>
        <p:txBody>
          <a:bodyPr>
            <a:prstTxWarp prst="textNoShape">
              <a:avLst/>
            </a:prstTxWarp>
          </a:bodyPr>
          <a:lstStyle/>
          <a:p>
            <a:pPr algn="ctr"/>
            <a:r>
              <a:rPr lang="en-US" sz="1600" dirty="0"/>
              <a:t>2 </a:t>
            </a:r>
            <a:r>
              <a:rPr lang="en-US" sz="1400" dirty="0"/>
              <a:t>spaces</a:t>
            </a:r>
            <a:r>
              <a:rPr lang="en-US" sz="1600" dirty="0"/>
              <a:t> apart</a:t>
            </a:r>
          </a:p>
        </p:txBody>
      </p:sp>
      <p:sp>
        <p:nvSpPr>
          <p:cNvPr id="128009" name="Text Box 15"/>
          <p:cNvSpPr txBox="1">
            <a:spLocks noChangeArrowheads="1"/>
          </p:cNvSpPr>
          <p:nvPr/>
        </p:nvSpPr>
        <p:spPr bwMode="auto">
          <a:xfrm>
            <a:off x="6459538" y="1376363"/>
            <a:ext cx="1298575" cy="336550"/>
          </a:xfrm>
          <a:prstGeom prst="rect">
            <a:avLst/>
          </a:prstGeom>
          <a:solidFill>
            <a:srgbClr val="FFFFFF"/>
          </a:solidFill>
          <a:ln w="19050">
            <a:solidFill>
              <a:srgbClr val="000000"/>
            </a:solidFill>
            <a:miter lim="800000"/>
            <a:headEnd/>
            <a:tailEnd/>
          </a:ln>
        </p:spPr>
        <p:txBody>
          <a:bodyPr>
            <a:prstTxWarp prst="textNoShape">
              <a:avLst/>
            </a:prstTxWarp>
          </a:bodyPr>
          <a:lstStyle/>
          <a:p>
            <a:pPr algn="ctr"/>
            <a:r>
              <a:rPr lang="en-US" sz="1600" dirty="0"/>
              <a:t>intersection</a:t>
            </a:r>
          </a:p>
        </p:txBody>
      </p:sp>
      <p:sp>
        <p:nvSpPr>
          <p:cNvPr id="128010" name="Text Box 16"/>
          <p:cNvSpPr txBox="1">
            <a:spLocks noChangeArrowheads="1"/>
          </p:cNvSpPr>
          <p:nvPr/>
        </p:nvSpPr>
        <p:spPr bwMode="auto">
          <a:xfrm>
            <a:off x="-47624" y="612775"/>
            <a:ext cx="5175250" cy="861774"/>
          </a:xfrm>
          <a:prstGeom prst="rect">
            <a:avLst/>
          </a:prstGeom>
          <a:noFill/>
          <a:ln w="9525">
            <a:noFill/>
            <a:miter lim="800000"/>
            <a:headEnd/>
            <a:tailEnd/>
          </a:ln>
        </p:spPr>
        <p:txBody>
          <a:bodyPr wrap="square">
            <a:prstTxWarp prst="textNoShape">
              <a:avLst/>
            </a:prstTxWarp>
            <a:spAutoFit/>
          </a:bodyPr>
          <a:lstStyle/>
          <a:p>
            <a:pPr>
              <a:spcBef>
                <a:spcPct val="50000"/>
              </a:spcBef>
              <a:defRPr/>
            </a:pPr>
            <a:r>
              <a:rPr lang="en-US" sz="2000" dirty="0">
                <a:solidFill>
                  <a:srgbClr val="000090"/>
                </a:solidFill>
                <a:latin typeface="+mj-lt"/>
                <a:ea typeface="Rockwell" charset="0"/>
                <a:cs typeface="Rockwell" charset="0"/>
              </a:rPr>
              <a:t>number of tiles = position number x3+</a:t>
            </a:r>
            <a:r>
              <a:rPr lang="en-US" sz="2000" dirty="0" smtClean="0">
                <a:solidFill>
                  <a:srgbClr val="000090"/>
                </a:solidFill>
                <a:latin typeface="+mj-lt"/>
                <a:ea typeface="Rockwell" charset="0"/>
                <a:cs typeface="Rockwell" charset="0"/>
              </a:rPr>
              <a:t>6</a:t>
            </a:r>
          </a:p>
          <a:p>
            <a:pPr>
              <a:spcBef>
                <a:spcPct val="50000"/>
              </a:spcBef>
              <a:defRPr/>
            </a:pPr>
            <a:r>
              <a:rPr lang="en-US" sz="2000" dirty="0" smtClean="0">
                <a:solidFill>
                  <a:srgbClr val="000090"/>
                </a:solidFill>
                <a:latin typeface="+mj-lt"/>
                <a:ea typeface="Rockwell" charset="0"/>
                <a:cs typeface="Rockwell" charset="0"/>
              </a:rPr>
              <a:t> </a:t>
            </a:r>
            <a:r>
              <a:rPr lang="en-US" sz="2000" dirty="0">
                <a:solidFill>
                  <a:srgbClr val="FF0000"/>
                </a:solidFill>
                <a:latin typeface="+mj-lt"/>
                <a:ea typeface="Rockwell" charset="0"/>
                <a:cs typeface="Rockwell" charset="0"/>
              </a:rPr>
              <a:t>number of tiles = position number x5+2 </a:t>
            </a:r>
          </a:p>
        </p:txBody>
      </p:sp>
      <p:sp>
        <p:nvSpPr>
          <p:cNvPr id="14" name="Rectangle 13"/>
          <p:cNvSpPr/>
          <p:nvPr/>
        </p:nvSpPr>
        <p:spPr>
          <a:xfrm>
            <a:off x="8077200" y="152400"/>
            <a:ext cx="914400" cy="533400"/>
          </a:xfrm>
          <a:prstGeom prst="rect">
            <a:avLst/>
          </a:prstGeom>
          <a:solidFill>
            <a:schemeClr val="bg1"/>
          </a:solidFill>
          <a:ln w="127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6" name="Line 7"/>
          <p:cNvSpPr>
            <a:spLocks noChangeShapeType="1"/>
          </p:cNvSpPr>
          <p:nvPr/>
        </p:nvSpPr>
        <p:spPr bwMode="auto">
          <a:xfrm flipV="1">
            <a:off x="6762751" y="1655763"/>
            <a:ext cx="1077912" cy="1546225"/>
          </a:xfrm>
          <a:prstGeom prst="line">
            <a:avLst/>
          </a:prstGeom>
          <a:noFill/>
          <a:ln w="28575">
            <a:solidFill>
              <a:srgbClr val="FF0000"/>
            </a:solidFill>
            <a:prstDash val="sysDot"/>
            <a:round/>
            <a:headEnd/>
            <a:tailEnd/>
          </a:ln>
        </p:spPr>
        <p:txBody>
          <a:bodyPr>
            <a:prstTxWarp prst="textNoShape">
              <a:avLst/>
            </a:prstTxWarp>
          </a:bodyPr>
          <a:lstStyle/>
          <a:p>
            <a:endParaRPr lang="en-US" dirty="0"/>
          </a:p>
        </p:txBody>
      </p:sp>
      <p:sp>
        <p:nvSpPr>
          <p:cNvPr id="17" name="Line 8"/>
          <p:cNvSpPr>
            <a:spLocks noChangeShapeType="1"/>
          </p:cNvSpPr>
          <p:nvPr/>
        </p:nvSpPr>
        <p:spPr bwMode="auto">
          <a:xfrm flipV="1">
            <a:off x="6786563" y="1712913"/>
            <a:ext cx="977900" cy="881063"/>
          </a:xfrm>
          <a:prstGeom prst="line">
            <a:avLst/>
          </a:prstGeom>
          <a:noFill/>
          <a:ln w="28575">
            <a:solidFill>
              <a:srgbClr val="000080"/>
            </a:solidFill>
            <a:prstDash val="sysDot"/>
            <a:round/>
            <a:headEnd/>
            <a:tailEnd/>
          </a:ln>
        </p:spPr>
        <p:txBody>
          <a:bodyPr>
            <a:prstTxWarp prst="textNoShape">
              <a:avLst/>
            </a:prstTxWarp>
          </a:bodyPr>
          <a:lstStyle/>
          <a:p>
            <a:endParaRPr lang="en-US" dirty="0"/>
          </a:p>
        </p:txBody>
      </p:sp>
      <p:sp>
        <p:nvSpPr>
          <p:cNvPr id="87060" name="TextBox 29"/>
          <p:cNvSpPr txBox="1">
            <a:spLocks noChangeArrowheads="1"/>
          </p:cNvSpPr>
          <p:nvPr/>
        </p:nvSpPr>
        <p:spPr bwMode="auto">
          <a:xfrm>
            <a:off x="106363" y="1474549"/>
            <a:ext cx="4089400" cy="4400550"/>
          </a:xfrm>
          <a:prstGeom prst="rect">
            <a:avLst/>
          </a:prstGeom>
          <a:noFill/>
          <a:ln w="9525">
            <a:noFill/>
            <a:miter lim="800000"/>
            <a:headEnd/>
            <a:tailEnd/>
          </a:ln>
        </p:spPr>
        <p:txBody>
          <a:bodyPr>
            <a:prstTxWarp prst="textNoShape">
              <a:avLst/>
            </a:prstTxWarp>
            <a:spAutoFit/>
          </a:bodyPr>
          <a:lstStyle/>
          <a:p>
            <a:pPr marL="723900" indent="-723900"/>
            <a:r>
              <a:rPr lang="en-US" sz="2000" dirty="0"/>
              <a:t>Alan:	So then say you have multipliers that are two apart. The trend lines would come together by 2 spaces each time. So if they start 4 spaces apart, and then come together by 2 each time, they’ll intersect at position 2.</a:t>
            </a:r>
          </a:p>
          <a:p>
            <a:pPr marL="723900" indent="-723900"/>
            <a:r>
              <a:rPr lang="en-US" sz="2000" dirty="0"/>
              <a:t>John:	So if you know how far apart they start, and you know how fast they come together by comparing the multipliers, you can predict where the trend lines will intersect!</a:t>
            </a:r>
          </a:p>
        </p:txBody>
      </p:sp>
      <p:sp>
        <p:nvSpPr>
          <p:cNvPr id="30" name="Rectangle 2"/>
          <p:cNvSpPr txBox="1">
            <a:spLocks noChangeArrowheads="1"/>
          </p:cNvSpPr>
          <p:nvPr/>
        </p:nvSpPr>
        <p:spPr bwMode="auto">
          <a:xfrm>
            <a:off x="125413" y="0"/>
            <a:ext cx="9144000" cy="1143000"/>
          </a:xfrm>
          <a:prstGeom prst="rect">
            <a:avLst/>
          </a:prstGeom>
          <a:noFill/>
          <a:ln w="9525">
            <a:noFill/>
            <a:miter lim="800000"/>
            <a:headEnd/>
            <a:tailEnd/>
          </a:ln>
        </p:spPr>
        <p:txBody>
          <a:bodyPr>
            <a:prstTxWarp prst="textNoShape">
              <a:avLst/>
            </a:prstTxWarp>
          </a:bodyPr>
          <a:lstStyle/>
          <a:p>
            <a:pPr algn="ctr"/>
            <a:r>
              <a:rPr lang="en-US" sz="3600" dirty="0" smtClean="0"/>
              <a:t>Multiple Representations</a:t>
            </a:r>
            <a:endParaRPr lang="en-US" sz="3600" b="1" dirty="0">
              <a:solidFill>
                <a:schemeClr val="tx2"/>
              </a:solidFill>
              <a:latin typeface="Arial" charset="0"/>
            </a:endParaRPr>
          </a:p>
        </p:txBody>
      </p:sp>
      <p:sp>
        <p:nvSpPr>
          <p:cNvPr id="18" name="TextBox 17"/>
          <p:cNvSpPr txBox="1"/>
          <p:nvPr/>
        </p:nvSpPr>
        <p:spPr>
          <a:xfrm>
            <a:off x="125413" y="6127532"/>
            <a:ext cx="8866187" cy="584776"/>
          </a:xfrm>
          <a:prstGeom prst="rect">
            <a:avLst/>
          </a:prstGeom>
          <a:noFill/>
          <a:ln>
            <a:solidFill>
              <a:srgbClr val="000000"/>
            </a:solidFill>
          </a:ln>
        </p:spPr>
        <p:txBody>
          <a:bodyPr wrap="square" rtlCol="0">
            <a:spAutoFit/>
          </a:bodyPr>
          <a:lstStyle/>
          <a:p>
            <a:r>
              <a:rPr lang="en-US" sz="1600" dirty="0" smtClean="0"/>
              <a:t>For the two rules above, the trend lines start 4 spaces apart, but come together by 2 spaces each time, therefore they intersect at (2,12).</a:t>
            </a: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800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800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800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800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800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800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35" presetClass="entr" presetSubtype="0" fill="hold" grpId="0" nodeType="clickEffect">
                                  <p:stCondLst>
                                    <p:cond delay="0"/>
                                  </p:stCondLst>
                                  <p:childTnLst>
                                    <p:set>
                                      <p:cBhvr>
                                        <p:cTn id="38" dur="1" fill="hold">
                                          <p:stCondLst>
                                            <p:cond delay="0"/>
                                          </p:stCondLst>
                                        </p:cTn>
                                        <p:tgtEl>
                                          <p:spTgt spid="128009"/>
                                        </p:tgtEl>
                                        <p:attrNameLst>
                                          <p:attrName>style.visibility</p:attrName>
                                        </p:attrNameLst>
                                      </p:cBhvr>
                                      <p:to>
                                        <p:strVal val="visible"/>
                                      </p:to>
                                    </p:set>
                                    <p:animEffect transition="in" filter="fade">
                                      <p:cBhvr>
                                        <p:cTn id="39" dur="2000"/>
                                        <p:tgtEl>
                                          <p:spTgt spid="128009"/>
                                        </p:tgtEl>
                                      </p:cBhvr>
                                    </p:animEffect>
                                    <p:anim calcmode="lin" valueType="num">
                                      <p:cBhvr>
                                        <p:cTn id="40" dur="2000" fill="hold"/>
                                        <p:tgtEl>
                                          <p:spTgt spid="128009"/>
                                        </p:tgtEl>
                                        <p:attrNameLst>
                                          <p:attrName>style.rotation</p:attrName>
                                        </p:attrNameLst>
                                      </p:cBhvr>
                                      <p:tavLst>
                                        <p:tav tm="0">
                                          <p:val>
                                            <p:fltVal val="720"/>
                                          </p:val>
                                        </p:tav>
                                        <p:tav tm="100000">
                                          <p:val>
                                            <p:fltVal val="0"/>
                                          </p:val>
                                        </p:tav>
                                      </p:tavLst>
                                    </p:anim>
                                    <p:anim calcmode="lin" valueType="num">
                                      <p:cBhvr>
                                        <p:cTn id="41" dur="2000" fill="hold"/>
                                        <p:tgtEl>
                                          <p:spTgt spid="128009"/>
                                        </p:tgtEl>
                                        <p:attrNameLst>
                                          <p:attrName>ppt_h</p:attrName>
                                        </p:attrNameLst>
                                      </p:cBhvr>
                                      <p:tavLst>
                                        <p:tav tm="0">
                                          <p:val>
                                            <p:fltVal val="0"/>
                                          </p:val>
                                        </p:tav>
                                        <p:tav tm="100000">
                                          <p:val>
                                            <p:strVal val="#ppt_h"/>
                                          </p:val>
                                        </p:tav>
                                      </p:tavLst>
                                    </p:anim>
                                    <p:anim calcmode="lin" valueType="num">
                                      <p:cBhvr>
                                        <p:cTn id="42" dur="2000" fill="hold"/>
                                        <p:tgtEl>
                                          <p:spTgt spid="12800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3" grpId="0" animBg="1"/>
      <p:bldP spid="128004" grpId="0" animBg="1"/>
      <p:bldP spid="128005" grpId="0"/>
      <p:bldP spid="128006" grpId="0"/>
      <p:bldP spid="128007" grpId="0" animBg="1"/>
      <p:bldP spid="128008" grpId="0" animBg="1"/>
      <p:bldP spid="128009" grpId="0" animBg="1"/>
      <p:bldP spid="16" grpId="0" animBg="1"/>
      <p:bldP spid="17" grpId="0" animBg="1"/>
    </p:bld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Rectangle 2"/>
          <p:cNvSpPr>
            <a:spLocks noGrp="1" noChangeArrowheads="1"/>
          </p:cNvSpPr>
          <p:nvPr>
            <p:ph type="body" idx="1"/>
          </p:nvPr>
        </p:nvSpPr>
        <p:spPr>
          <a:xfrm>
            <a:off x="609600" y="1143000"/>
            <a:ext cx="8153400" cy="4114800"/>
          </a:xfrm>
        </p:spPr>
        <p:txBody>
          <a:bodyPr/>
          <a:lstStyle/>
          <a:p>
            <a:pPr eaLnBrk="1" hangingPunct="1"/>
            <a:r>
              <a:rPr lang="en-US" sz="2800" dirty="0" smtClean="0"/>
              <a:t>This helps us construct an understanding of how to solve equations of the form ax+b=cx+d</a:t>
            </a:r>
          </a:p>
        </p:txBody>
      </p:sp>
      <p:sp>
        <p:nvSpPr>
          <p:cNvPr id="949252" name="Arc 4"/>
          <p:cNvSpPr>
            <a:spLocks/>
          </p:cNvSpPr>
          <p:nvPr/>
        </p:nvSpPr>
        <p:spPr bwMode="auto">
          <a:xfrm rot="-2445581">
            <a:off x="3046413" y="2260600"/>
            <a:ext cx="738187" cy="647700"/>
          </a:xfrm>
          <a:custGeom>
            <a:avLst/>
            <a:gdLst>
              <a:gd name="T0" fmla="*/ 0 w 24150"/>
              <a:gd name="T1" fmla="*/ 2147483647 h 21600"/>
              <a:gd name="T2" fmla="*/ 2147483647 w 24150"/>
              <a:gd name="T3" fmla="*/ 2147483647 h 21600"/>
              <a:gd name="T4" fmla="*/ 2147483647 w 24150"/>
              <a:gd name="T5" fmla="*/ 2147483647 h 21600"/>
              <a:gd name="T6" fmla="*/ 0 60000 65536"/>
              <a:gd name="T7" fmla="*/ 0 60000 65536"/>
              <a:gd name="T8" fmla="*/ 0 60000 65536"/>
              <a:gd name="T9" fmla="*/ 0 w 24150"/>
              <a:gd name="T10" fmla="*/ 0 h 21600"/>
              <a:gd name="T11" fmla="*/ 24150 w 24150"/>
              <a:gd name="T12" fmla="*/ 21600 h 21600"/>
            </a:gdLst>
            <a:ahLst/>
            <a:cxnLst>
              <a:cxn ang="T6">
                <a:pos x="T0" y="T1"/>
              </a:cxn>
              <a:cxn ang="T7">
                <a:pos x="T2" y="T3"/>
              </a:cxn>
              <a:cxn ang="T8">
                <a:pos x="T4" y="T5"/>
              </a:cxn>
            </a:cxnLst>
            <a:rect l="T9" t="T10" r="T11" b="T12"/>
            <a:pathLst>
              <a:path w="24150" h="21600" fill="none" extrusionOk="0">
                <a:moveTo>
                  <a:pt x="-1" y="151"/>
                </a:moveTo>
                <a:cubicBezTo>
                  <a:pt x="846" y="50"/>
                  <a:pt x="1697" y="-1"/>
                  <a:pt x="2550" y="-1"/>
                </a:cubicBezTo>
                <a:cubicBezTo>
                  <a:pt x="14479" y="-1"/>
                  <a:pt x="24150" y="9670"/>
                  <a:pt x="24150" y="21600"/>
                </a:cubicBezTo>
              </a:path>
              <a:path w="24150" h="21600" stroke="0" extrusionOk="0">
                <a:moveTo>
                  <a:pt x="-1" y="151"/>
                </a:moveTo>
                <a:cubicBezTo>
                  <a:pt x="846" y="50"/>
                  <a:pt x="1697" y="-1"/>
                  <a:pt x="2550" y="-1"/>
                </a:cubicBezTo>
                <a:cubicBezTo>
                  <a:pt x="14479" y="-1"/>
                  <a:pt x="24150" y="9670"/>
                  <a:pt x="24150" y="21600"/>
                </a:cubicBezTo>
                <a:lnTo>
                  <a:pt x="2550" y="21600"/>
                </a:lnTo>
                <a:close/>
              </a:path>
            </a:pathLst>
          </a:custGeom>
          <a:noFill/>
          <a:ln w="9525">
            <a:solidFill>
              <a:srgbClr val="000000"/>
            </a:solidFill>
            <a:round/>
            <a:headEnd/>
            <a:tailEnd/>
          </a:ln>
        </p:spPr>
        <p:txBody>
          <a:bodyPr>
            <a:prstTxWarp prst="textNoShape">
              <a:avLst/>
            </a:prstTxWarp>
          </a:bodyPr>
          <a:lstStyle/>
          <a:p>
            <a:endParaRPr lang="en-US" dirty="0"/>
          </a:p>
        </p:txBody>
      </p:sp>
      <p:sp>
        <p:nvSpPr>
          <p:cNvPr id="949253" name="Text Box 5"/>
          <p:cNvSpPr txBox="1">
            <a:spLocks noChangeArrowheads="1"/>
          </p:cNvSpPr>
          <p:nvPr/>
        </p:nvSpPr>
        <p:spPr bwMode="auto">
          <a:xfrm>
            <a:off x="1625600" y="2085975"/>
            <a:ext cx="1714500" cy="317500"/>
          </a:xfrm>
          <a:prstGeom prst="rect">
            <a:avLst/>
          </a:prstGeom>
          <a:noFill/>
          <a:ln w="9525">
            <a:noFill/>
            <a:miter lim="800000"/>
            <a:headEnd/>
            <a:tailEnd/>
          </a:ln>
        </p:spPr>
        <p:txBody>
          <a:bodyPr>
            <a:prstTxWarp prst="textNoShape">
              <a:avLst/>
            </a:prstTxWarp>
          </a:bodyPr>
          <a:lstStyle/>
          <a:p>
            <a:pPr algn="r" eaLnBrk="0" hangingPunct="0"/>
            <a:r>
              <a:rPr lang="en-US" sz="1600" dirty="0">
                <a:ea typeface="ＭＳ Ｐゴシック" charset="-128"/>
                <a:cs typeface="ＭＳ Ｐゴシック" charset="-128"/>
              </a:rPr>
              <a:t>difference of </a:t>
            </a:r>
            <a:r>
              <a:rPr lang="en-US" sz="1600" b="1" dirty="0">
                <a:ea typeface="ＭＳ Ｐゴシック" charset="-128"/>
                <a:cs typeface="ＭＳ Ｐゴシック" charset="-128"/>
              </a:rPr>
              <a:t>3</a:t>
            </a:r>
            <a:endParaRPr lang="en-US" sz="1600" dirty="0">
              <a:ea typeface="ＭＳ Ｐゴシック" charset="-128"/>
              <a:cs typeface="ＭＳ Ｐゴシック" charset="-128"/>
            </a:endParaRPr>
          </a:p>
        </p:txBody>
      </p:sp>
      <p:sp>
        <p:nvSpPr>
          <p:cNvPr id="949254" name="Text Box 6"/>
          <p:cNvSpPr txBox="1">
            <a:spLocks noChangeArrowheads="1"/>
          </p:cNvSpPr>
          <p:nvPr/>
        </p:nvSpPr>
        <p:spPr bwMode="auto">
          <a:xfrm>
            <a:off x="3835400" y="3076575"/>
            <a:ext cx="1714500" cy="317500"/>
          </a:xfrm>
          <a:prstGeom prst="rect">
            <a:avLst/>
          </a:prstGeom>
          <a:noFill/>
          <a:ln w="9525">
            <a:noFill/>
            <a:miter lim="800000"/>
            <a:headEnd/>
            <a:tailEnd/>
          </a:ln>
        </p:spPr>
        <p:txBody>
          <a:bodyPr>
            <a:prstTxWarp prst="textNoShape">
              <a:avLst/>
            </a:prstTxWarp>
          </a:bodyPr>
          <a:lstStyle/>
          <a:p>
            <a:pPr eaLnBrk="0" hangingPunct="0"/>
            <a:r>
              <a:rPr lang="en-US" sz="1600" dirty="0">
                <a:ea typeface="ＭＳ Ｐゴシック" charset="-128"/>
                <a:cs typeface="ＭＳ Ｐゴシック" charset="-128"/>
              </a:rPr>
              <a:t>difference of </a:t>
            </a:r>
            <a:r>
              <a:rPr lang="en-US" sz="1600" b="1" dirty="0">
                <a:ea typeface="ＭＳ Ｐゴシック" charset="-128"/>
                <a:cs typeface="ＭＳ Ｐゴシック" charset="-128"/>
              </a:rPr>
              <a:t>15</a:t>
            </a:r>
            <a:endParaRPr lang="en-US" sz="1600" dirty="0">
              <a:ea typeface="ＭＳ Ｐゴシック" charset="-128"/>
              <a:cs typeface="ＭＳ Ｐゴシック" charset="-128"/>
            </a:endParaRPr>
          </a:p>
        </p:txBody>
      </p:sp>
      <p:sp>
        <p:nvSpPr>
          <p:cNvPr id="949255" name="Text Box 7"/>
          <p:cNvSpPr txBox="1">
            <a:spLocks noChangeArrowheads="1"/>
          </p:cNvSpPr>
          <p:nvPr/>
        </p:nvSpPr>
        <p:spPr bwMode="auto">
          <a:xfrm>
            <a:off x="5105400" y="2552700"/>
            <a:ext cx="1905000" cy="419100"/>
          </a:xfrm>
          <a:prstGeom prst="rect">
            <a:avLst/>
          </a:prstGeom>
          <a:noFill/>
          <a:ln w="9525">
            <a:noFill/>
            <a:miter lim="800000"/>
            <a:headEnd/>
            <a:tailEnd/>
          </a:ln>
        </p:spPr>
        <p:txBody>
          <a:bodyPr>
            <a:prstTxWarp prst="textNoShape">
              <a:avLst/>
            </a:prstTxWarp>
          </a:bodyPr>
          <a:lstStyle/>
          <a:p>
            <a:pPr algn="r" eaLnBrk="0" hangingPunct="0"/>
            <a:r>
              <a:rPr lang="en-US" sz="2200" dirty="0">
                <a:ea typeface="ＭＳ Ｐゴシック" charset="-128"/>
                <a:cs typeface="ＭＳ Ｐゴシック" charset="-128"/>
              </a:rPr>
              <a:t>15 ÷ 3 = 5</a:t>
            </a:r>
          </a:p>
        </p:txBody>
      </p:sp>
      <p:sp>
        <p:nvSpPr>
          <p:cNvPr id="949256" name="Text Box 8"/>
          <p:cNvSpPr txBox="1">
            <a:spLocks noChangeArrowheads="1"/>
          </p:cNvSpPr>
          <p:nvPr/>
        </p:nvSpPr>
        <p:spPr bwMode="auto">
          <a:xfrm>
            <a:off x="2705100" y="2540000"/>
            <a:ext cx="1905000" cy="419100"/>
          </a:xfrm>
          <a:prstGeom prst="rect">
            <a:avLst/>
          </a:prstGeom>
          <a:noFill/>
          <a:ln w="9525">
            <a:noFill/>
            <a:miter lim="800000"/>
            <a:headEnd/>
            <a:tailEnd/>
          </a:ln>
        </p:spPr>
        <p:txBody>
          <a:bodyPr>
            <a:prstTxWarp prst="textNoShape">
              <a:avLst/>
            </a:prstTxWarp>
          </a:bodyPr>
          <a:lstStyle/>
          <a:p>
            <a:pPr eaLnBrk="0" hangingPunct="0"/>
            <a:r>
              <a:rPr lang="en-US" sz="2200" dirty="0">
                <a:ea typeface="ＭＳ Ｐゴシック" charset="-128"/>
                <a:cs typeface="ＭＳ Ｐゴシック" charset="-128"/>
              </a:rPr>
              <a:t>2x+16 = 5x+1</a:t>
            </a:r>
          </a:p>
        </p:txBody>
      </p:sp>
      <p:sp>
        <p:nvSpPr>
          <p:cNvPr id="949257" name="Arc 9"/>
          <p:cNvSpPr>
            <a:spLocks/>
          </p:cNvSpPr>
          <p:nvPr/>
        </p:nvSpPr>
        <p:spPr bwMode="auto">
          <a:xfrm rot="2445581" flipV="1">
            <a:off x="3492500" y="2616200"/>
            <a:ext cx="687388" cy="628650"/>
          </a:xfrm>
          <a:custGeom>
            <a:avLst/>
            <a:gdLst>
              <a:gd name="T0" fmla="*/ 0 w 24105"/>
              <a:gd name="T1" fmla="*/ 2147483647 h 21600"/>
              <a:gd name="T2" fmla="*/ 2147483647 w 24105"/>
              <a:gd name="T3" fmla="*/ 2147483647 h 21600"/>
              <a:gd name="T4" fmla="*/ 2147483647 w 24105"/>
              <a:gd name="T5" fmla="*/ 2147483647 h 21600"/>
              <a:gd name="T6" fmla="*/ 0 60000 65536"/>
              <a:gd name="T7" fmla="*/ 0 60000 65536"/>
              <a:gd name="T8" fmla="*/ 0 60000 65536"/>
              <a:gd name="T9" fmla="*/ 0 w 24105"/>
              <a:gd name="T10" fmla="*/ 0 h 21600"/>
              <a:gd name="T11" fmla="*/ 24105 w 24105"/>
              <a:gd name="T12" fmla="*/ 21600 h 21600"/>
            </a:gdLst>
            <a:ahLst/>
            <a:cxnLst>
              <a:cxn ang="T6">
                <a:pos x="T0" y="T1"/>
              </a:cxn>
              <a:cxn ang="T7">
                <a:pos x="T2" y="T3"/>
              </a:cxn>
              <a:cxn ang="T8">
                <a:pos x="T4" y="T5"/>
              </a:cxn>
            </a:cxnLst>
            <a:rect l="T9" t="T10" r="T11" b="T12"/>
            <a:pathLst>
              <a:path w="24105" h="21600" fill="none" extrusionOk="0">
                <a:moveTo>
                  <a:pt x="-1" y="151"/>
                </a:moveTo>
                <a:cubicBezTo>
                  <a:pt x="846" y="50"/>
                  <a:pt x="1697" y="-1"/>
                  <a:pt x="2550" y="-1"/>
                </a:cubicBezTo>
                <a:cubicBezTo>
                  <a:pt x="13941" y="-1"/>
                  <a:pt x="23374" y="8846"/>
                  <a:pt x="24105" y="20213"/>
                </a:cubicBezTo>
              </a:path>
              <a:path w="24105" h="21600" stroke="0" extrusionOk="0">
                <a:moveTo>
                  <a:pt x="-1" y="151"/>
                </a:moveTo>
                <a:cubicBezTo>
                  <a:pt x="846" y="50"/>
                  <a:pt x="1697" y="-1"/>
                  <a:pt x="2550" y="-1"/>
                </a:cubicBezTo>
                <a:cubicBezTo>
                  <a:pt x="13941" y="-1"/>
                  <a:pt x="23374" y="8846"/>
                  <a:pt x="24105" y="20213"/>
                </a:cubicBezTo>
                <a:lnTo>
                  <a:pt x="2550" y="21600"/>
                </a:lnTo>
                <a:close/>
              </a:path>
            </a:pathLst>
          </a:custGeom>
          <a:noFill/>
          <a:ln w="9525">
            <a:solidFill>
              <a:srgbClr val="000000"/>
            </a:solidFill>
            <a:round/>
            <a:headEnd/>
            <a:tailEnd/>
          </a:ln>
        </p:spPr>
        <p:txBody>
          <a:bodyPr>
            <a:prstTxWarp prst="textNoShape">
              <a:avLst/>
            </a:prstTxWarp>
          </a:bodyPr>
          <a:lstStyle/>
          <a:p>
            <a:endParaRPr lang="en-US" dirty="0"/>
          </a:p>
        </p:txBody>
      </p:sp>
      <p:pic>
        <p:nvPicPr>
          <p:cNvPr id="89098" name="Picture 10"/>
          <p:cNvPicPr>
            <a:picLocks noChangeAspect="1" noChangeArrowheads="1"/>
          </p:cNvPicPr>
          <p:nvPr/>
        </p:nvPicPr>
        <p:blipFill>
          <a:blip r:embed="rId2"/>
          <a:srcRect l="18336" b="5609"/>
          <a:stretch>
            <a:fillRect/>
          </a:stretch>
        </p:blipFill>
        <p:spPr bwMode="auto">
          <a:xfrm>
            <a:off x="228600" y="3581400"/>
            <a:ext cx="3062360" cy="2673350"/>
          </a:xfrm>
          <a:prstGeom prst="rect">
            <a:avLst/>
          </a:prstGeom>
          <a:noFill/>
          <a:ln w="9525">
            <a:noFill/>
            <a:miter lim="800000"/>
            <a:headEnd/>
            <a:tailEnd/>
          </a:ln>
        </p:spPr>
      </p:pic>
      <p:sp>
        <p:nvSpPr>
          <p:cNvPr id="11" name="Rectangle 2"/>
          <p:cNvSpPr txBox="1">
            <a:spLocks noChangeArrowheads="1"/>
          </p:cNvSpPr>
          <p:nvPr/>
        </p:nvSpPr>
        <p:spPr bwMode="auto">
          <a:xfrm>
            <a:off x="203200" y="287338"/>
            <a:ext cx="9144000" cy="1143000"/>
          </a:xfrm>
          <a:prstGeom prst="rect">
            <a:avLst/>
          </a:prstGeom>
          <a:noFill/>
          <a:ln w="9525">
            <a:noFill/>
            <a:miter lim="800000"/>
            <a:headEnd/>
            <a:tailEnd/>
          </a:ln>
        </p:spPr>
        <p:txBody>
          <a:bodyPr>
            <a:prstTxWarp prst="textNoShape">
              <a:avLst/>
            </a:prstTxWarp>
          </a:bodyPr>
          <a:lstStyle/>
          <a:p>
            <a:pPr algn="ctr"/>
            <a:r>
              <a:rPr lang="en-US" sz="3600" dirty="0" smtClean="0"/>
              <a:t>Multiple Representations</a:t>
            </a:r>
            <a:endParaRPr lang="en-US" sz="3600" b="1" dirty="0">
              <a:solidFill>
                <a:schemeClr val="tx2"/>
              </a:solidFill>
              <a:latin typeface="Arial" charset="0"/>
            </a:endParaRPr>
          </a:p>
        </p:txBody>
      </p:sp>
      <p:sp>
        <p:nvSpPr>
          <p:cNvPr id="12" name="TextBox 11"/>
          <p:cNvSpPr txBox="1"/>
          <p:nvPr/>
        </p:nvSpPr>
        <p:spPr>
          <a:xfrm>
            <a:off x="3321502" y="3577094"/>
            <a:ext cx="5620958" cy="2677656"/>
          </a:xfrm>
          <a:prstGeom prst="rect">
            <a:avLst/>
          </a:prstGeom>
          <a:noFill/>
          <a:ln>
            <a:solidFill>
              <a:srgbClr val="000000"/>
            </a:solidFill>
          </a:ln>
        </p:spPr>
        <p:txBody>
          <a:bodyPr wrap="square" rtlCol="0">
            <a:spAutoFit/>
          </a:bodyPr>
          <a:lstStyle/>
          <a:p>
            <a:pPr marL="723900" indent="-723900">
              <a:spcAft>
                <a:spcPts val="600"/>
              </a:spcAft>
              <a:tabLst>
                <a:tab pos="977900" algn="l"/>
              </a:tabLst>
            </a:pPr>
            <a:r>
              <a:rPr lang="en-US" sz="1200" dirty="0" smtClean="0"/>
              <a:t>Josh: 	Well I would see that the difference between these two [the coefficients] is 3 and that the difference between these two [constants] is 15. I know that 15 divided by 3 is 5, so I think it’s going to intersect on the 5</a:t>
            </a:r>
            <a:r>
              <a:rPr lang="en-US" sz="1200" baseline="30000" dirty="0" smtClean="0"/>
              <a:t>th</a:t>
            </a:r>
            <a:r>
              <a:rPr lang="en-US" sz="1200" dirty="0" smtClean="0"/>
              <a:t> position.</a:t>
            </a:r>
          </a:p>
          <a:p>
            <a:pPr marL="723900" indent="-723900">
              <a:spcAft>
                <a:spcPts val="600"/>
              </a:spcAft>
              <a:tabLst>
                <a:tab pos="977900" algn="l"/>
              </a:tabLst>
            </a:pPr>
            <a:r>
              <a:rPr lang="en-US" sz="1200" dirty="0" smtClean="0"/>
              <a:t>Teacher: 	How would you check?</a:t>
            </a:r>
          </a:p>
          <a:p>
            <a:pPr marL="723900" indent="-723900">
              <a:spcAft>
                <a:spcPts val="600"/>
              </a:spcAft>
              <a:tabLst>
                <a:tab pos="977900" algn="l"/>
              </a:tabLst>
            </a:pPr>
            <a:r>
              <a:rPr lang="en-US" sz="1200" dirty="0" smtClean="0"/>
              <a:t>Josh: 	Try it out. So 5x2 is 10 plus 16 is 26, and 5 times 5 is 25 plus 1 is 26. </a:t>
            </a:r>
          </a:p>
          <a:p>
            <a:pPr marL="723900" indent="-723900">
              <a:spcAft>
                <a:spcPts val="600"/>
              </a:spcAft>
              <a:tabLst>
                <a:tab pos="977900" algn="l"/>
              </a:tabLst>
            </a:pPr>
            <a:r>
              <a:rPr lang="en-US" sz="1200" dirty="0" smtClean="0"/>
              <a:t>Teacher: 	What does it mean when you get 26 for both rules?</a:t>
            </a:r>
          </a:p>
          <a:p>
            <a:pPr marL="723900" indent="-723900">
              <a:spcAft>
                <a:spcPts val="600"/>
              </a:spcAft>
              <a:tabLst>
                <a:tab pos="977900" algn="l"/>
              </a:tabLst>
            </a:pPr>
            <a:r>
              <a:rPr lang="en-US" sz="1200" dirty="0" smtClean="0"/>
              <a:t>Josh: 	Um, that’s the amount of each pattern and that’s where they would intersect.</a:t>
            </a:r>
          </a:p>
          <a:p>
            <a:pPr marL="723900" indent="-723900">
              <a:spcAft>
                <a:spcPts val="600"/>
              </a:spcAft>
              <a:tabLst>
                <a:tab pos="977900" algn="l"/>
              </a:tabLst>
            </a:pPr>
            <a:r>
              <a:rPr lang="en-US" sz="1200" dirty="0" smtClean="0"/>
              <a:t>Teacher: 	But I thought you said they intersect at 5?</a:t>
            </a:r>
          </a:p>
          <a:p>
            <a:pPr marL="723900" indent="-723900">
              <a:spcAft>
                <a:spcPts val="600"/>
              </a:spcAft>
              <a:tabLst>
                <a:tab pos="977900" algn="l"/>
              </a:tabLst>
            </a:pPr>
            <a:r>
              <a:rPr lang="en-US" sz="1200" dirty="0" smtClean="0"/>
              <a:t>Josh:  	The 5</a:t>
            </a:r>
            <a:r>
              <a:rPr lang="en-US" sz="1200" baseline="30000" dirty="0" smtClean="0"/>
              <a:t>th</a:t>
            </a:r>
            <a:r>
              <a:rPr lang="en-US" sz="1200" dirty="0" smtClean="0"/>
              <a:t> position! At the 5</a:t>
            </a:r>
            <a:r>
              <a:rPr lang="en-US" sz="1200" baseline="30000" dirty="0" smtClean="0"/>
              <a:t>th</a:t>
            </a:r>
            <a:r>
              <a:rPr lang="en-US" sz="1200" dirty="0" smtClean="0"/>
              <a:t> position they would both equal 26 tiles – that’s like the number they would intersect on. They’d both end up there</a:t>
            </a:r>
            <a:r>
              <a:rPr lang="en-US" dirty="0" smtClean="0"/>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492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492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4925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4925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4925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492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9252" grpId="0" animBg="1"/>
      <p:bldP spid="949253" grpId="0"/>
      <p:bldP spid="949254" grpId="0"/>
      <p:bldP spid="949255" grpId="0"/>
      <p:bldP spid="949256" grpId="0"/>
      <p:bldP spid="949257" grpId="0" animBg="1"/>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Multiplicative Thinking</a:t>
            </a:r>
            <a:endParaRPr lang="en-US" dirty="0"/>
          </a:p>
        </p:txBody>
      </p:sp>
      <p:sp>
        <p:nvSpPr>
          <p:cNvPr id="3" name="Content Placeholder 2"/>
          <p:cNvSpPr>
            <a:spLocks noGrp="1"/>
          </p:cNvSpPr>
          <p:nvPr>
            <p:ph idx="1"/>
          </p:nvPr>
        </p:nvSpPr>
        <p:spPr/>
        <p:txBody>
          <a:bodyPr>
            <a:noAutofit/>
          </a:bodyPr>
          <a:lstStyle/>
          <a:p>
            <a:r>
              <a:rPr lang="en-US" sz="2000" dirty="0" smtClean="0"/>
              <a:t>Patterning</a:t>
            </a:r>
            <a:r>
              <a:rPr lang="en-US" sz="2000" dirty="0"/>
              <a:t>, even at a primitive level of skip counting, can play an important role in the development of multiplicative reasoning (Mulligan &amp; Mitchelmore, 1997; Nunes, Bryant, Burman, Bell, Evans, &amp; Hallett, 2009). </a:t>
            </a:r>
            <a:endParaRPr lang="en-US" sz="2000" dirty="0" smtClean="0"/>
          </a:p>
          <a:p>
            <a:r>
              <a:rPr lang="en-US" sz="2000" dirty="0" smtClean="0"/>
              <a:t>The </a:t>
            </a:r>
            <a:r>
              <a:rPr lang="en-US" sz="2000" dirty="0"/>
              <a:t>early patterning experiences of young children often involve simple repetition using one variable (e.g., blue, red, blue, red) (Papic, 2007). </a:t>
            </a:r>
            <a:endParaRPr lang="en-US" sz="2000" dirty="0" smtClean="0"/>
          </a:p>
          <a:p>
            <a:r>
              <a:rPr lang="en-US" sz="2000" dirty="0" smtClean="0"/>
              <a:t>Focusing only on repeating patterns in the younger grades </a:t>
            </a:r>
            <a:r>
              <a:rPr lang="en-US" sz="2000" dirty="0"/>
              <a:t>may account for difficulties that older students face in recognizing and generalizing patterns and relationships</a:t>
            </a:r>
            <a:r>
              <a:rPr lang="en-US" sz="2000" dirty="0" smtClean="0"/>
              <a:t>.</a:t>
            </a:r>
          </a:p>
          <a:p>
            <a:r>
              <a:rPr lang="en-US" sz="2000" dirty="0" smtClean="0"/>
              <a:t>Often</a:t>
            </a:r>
            <a:r>
              <a:rPr lang="en-US" sz="2000" dirty="0"/>
              <a:t>, the teaching of patterning skills focuses on additive thinking, rather than on multiplicative thinking, which is necessary for developing composite units in complex repetitions, and on constructing growing patterns and functional relationships (Mulligan &amp; Mitchelmore, 1997). </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69328683"/>
      </p:ext>
    </p:extLst>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990600"/>
            <a:ext cx="4343400" cy="5666628"/>
          </a:xfrm>
          <a:prstGeom prst="rect">
            <a:avLst/>
          </a:prstGeom>
          <a:ln>
            <a:solidFill>
              <a:srgbClr val="000000"/>
            </a:solidFill>
          </a:ln>
        </p:spPr>
      </p:pic>
      <p:pic>
        <p:nvPicPr>
          <p:cNvPr id="6" name="Picture 5"/>
          <p:cNvPicPr>
            <a:picLocks noChangeAspect="1"/>
          </p:cNvPicPr>
          <p:nvPr/>
        </p:nvPicPr>
        <p:blipFill>
          <a:blip r:embed="rId3"/>
          <a:srcRect l="4562" t="3862" r="3041"/>
          <a:stretch>
            <a:fillRect/>
          </a:stretch>
        </p:blipFill>
        <p:spPr>
          <a:xfrm>
            <a:off x="4532527" y="2878374"/>
            <a:ext cx="4611473" cy="3778854"/>
          </a:xfrm>
          <a:prstGeom prst="rect">
            <a:avLst/>
          </a:prstGeom>
          <a:ln>
            <a:solidFill>
              <a:srgbClr val="000000"/>
            </a:solidFill>
          </a:ln>
        </p:spPr>
      </p:pic>
      <p:sp>
        <p:nvSpPr>
          <p:cNvPr id="7" name="TextBox 6"/>
          <p:cNvSpPr txBox="1"/>
          <p:nvPr/>
        </p:nvSpPr>
        <p:spPr>
          <a:xfrm>
            <a:off x="4343400" y="847049"/>
            <a:ext cx="4800600" cy="2031325"/>
          </a:xfrm>
          <a:prstGeom prst="rect">
            <a:avLst/>
          </a:prstGeom>
          <a:noFill/>
        </p:spPr>
        <p:txBody>
          <a:bodyPr wrap="square" rtlCol="0">
            <a:spAutoFit/>
          </a:bodyPr>
          <a:lstStyle/>
          <a:p>
            <a:r>
              <a:rPr lang="en-US" dirty="0" smtClean="0"/>
              <a:t>Context or story problems offer another way for students to think about the relationships between quantities. Students need to recognize the dependent and independent variables, represent the quantities in various ways (diagrams, graphs) find a rule, make predictions, and offer solutions to problems.</a:t>
            </a:r>
            <a:endParaRPr lang="en-US" dirty="0"/>
          </a:p>
        </p:txBody>
      </p:sp>
      <p:sp>
        <p:nvSpPr>
          <p:cNvPr id="8" name="Title 1"/>
          <p:cNvSpPr>
            <a:spLocks noGrp="1"/>
          </p:cNvSpPr>
          <p:nvPr>
            <p:ph type="title"/>
          </p:nvPr>
        </p:nvSpPr>
        <p:spPr>
          <a:xfrm>
            <a:off x="417727" y="0"/>
            <a:ext cx="8229600" cy="990600"/>
          </a:xfrm>
        </p:spPr>
        <p:txBody>
          <a:bodyPr/>
          <a:lstStyle/>
          <a:p>
            <a:r>
              <a:rPr lang="en-US" dirty="0" smtClean="0"/>
              <a:t>Multiple Representations</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228600"/>
            <a:ext cx="4711700" cy="6236074"/>
          </a:xfrm>
          <a:prstGeom prst="rect">
            <a:avLst/>
          </a:prstGeom>
          <a:ln>
            <a:solidFill>
              <a:srgbClr val="000000"/>
            </a:solidFill>
          </a:ln>
        </p:spPr>
      </p:pic>
      <p:pic>
        <p:nvPicPr>
          <p:cNvPr id="5" name="Picture 4"/>
          <p:cNvPicPr>
            <a:picLocks noChangeAspect="1"/>
          </p:cNvPicPr>
          <p:nvPr/>
        </p:nvPicPr>
        <p:blipFill>
          <a:blip r:embed="rId3"/>
          <a:stretch>
            <a:fillRect/>
          </a:stretch>
        </p:blipFill>
        <p:spPr>
          <a:xfrm>
            <a:off x="4711700" y="228600"/>
            <a:ext cx="4432300" cy="838200"/>
          </a:xfrm>
          <a:prstGeom prst="rect">
            <a:avLst/>
          </a:prstGeom>
          <a:ln>
            <a:solidFill>
              <a:srgbClr val="000000"/>
            </a:solidFill>
          </a:ln>
        </p:spPr>
      </p:pic>
      <p:pic>
        <p:nvPicPr>
          <p:cNvPr id="7" name="Picture 6"/>
          <p:cNvPicPr>
            <a:picLocks noChangeAspect="1"/>
          </p:cNvPicPr>
          <p:nvPr/>
        </p:nvPicPr>
        <p:blipFill>
          <a:blip r:embed="rId4"/>
          <a:stretch>
            <a:fillRect/>
          </a:stretch>
        </p:blipFill>
        <p:spPr>
          <a:xfrm>
            <a:off x="4711700" y="2163407"/>
            <a:ext cx="4432300" cy="876300"/>
          </a:xfrm>
          <a:prstGeom prst="rect">
            <a:avLst/>
          </a:prstGeom>
          <a:ln>
            <a:solidFill>
              <a:srgbClr val="000000"/>
            </a:solidFill>
          </a:ln>
        </p:spPr>
      </p:pic>
      <p:pic>
        <p:nvPicPr>
          <p:cNvPr id="8" name="Picture 7"/>
          <p:cNvPicPr>
            <a:picLocks noChangeAspect="1"/>
          </p:cNvPicPr>
          <p:nvPr/>
        </p:nvPicPr>
        <p:blipFill>
          <a:blip r:embed="rId5"/>
          <a:stretch>
            <a:fillRect/>
          </a:stretch>
        </p:blipFill>
        <p:spPr>
          <a:xfrm>
            <a:off x="1600200" y="2715382"/>
            <a:ext cx="2950328" cy="866017"/>
          </a:xfrm>
          <a:prstGeom prst="rect">
            <a:avLst/>
          </a:prstGeom>
        </p:spPr>
      </p:pic>
      <p:pic>
        <p:nvPicPr>
          <p:cNvPr id="9" name="Picture 8"/>
          <p:cNvPicPr>
            <a:picLocks noChangeAspect="1"/>
          </p:cNvPicPr>
          <p:nvPr/>
        </p:nvPicPr>
        <p:blipFill>
          <a:blip r:embed="rId6"/>
          <a:stretch>
            <a:fillRect/>
          </a:stretch>
        </p:blipFill>
        <p:spPr>
          <a:xfrm>
            <a:off x="4711700" y="1066800"/>
            <a:ext cx="3562350" cy="1115651"/>
          </a:xfrm>
          <a:prstGeom prst="rect">
            <a:avLst/>
          </a:prstGeom>
        </p:spPr>
      </p:pic>
      <p:pic>
        <p:nvPicPr>
          <p:cNvPr id="10" name="Picture 9"/>
          <p:cNvPicPr>
            <a:picLocks noChangeAspect="1"/>
          </p:cNvPicPr>
          <p:nvPr/>
        </p:nvPicPr>
        <p:blipFill>
          <a:blip r:embed="rId7"/>
          <a:srcRect t="5451" b="8177"/>
          <a:stretch>
            <a:fillRect/>
          </a:stretch>
        </p:blipFill>
        <p:spPr>
          <a:xfrm>
            <a:off x="4711700" y="3068297"/>
            <a:ext cx="4483100" cy="1090747"/>
          </a:xfrm>
          <a:prstGeom prst="rect">
            <a:avLst/>
          </a:prstGeom>
        </p:spPr>
      </p:pic>
      <p:pic>
        <p:nvPicPr>
          <p:cNvPr id="12" name="Picture 11"/>
          <p:cNvPicPr>
            <a:picLocks noChangeAspect="1"/>
          </p:cNvPicPr>
          <p:nvPr/>
        </p:nvPicPr>
        <p:blipFill>
          <a:blip r:embed="rId8"/>
          <a:stretch>
            <a:fillRect/>
          </a:stretch>
        </p:blipFill>
        <p:spPr>
          <a:xfrm>
            <a:off x="5638800" y="4343399"/>
            <a:ext cx="2758904" cy="2245303"/>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Struggling Learners</a:t>
            </a:r>
            <a:endParaRPr lang="en-US" dirty="0"/>
          </a:p>
        </p:txBody>
      </p:sp>
      <p:sp>
        <p:nvSpPr>
          <p:cNvPr id="3" name="Content Placeholder 2"/>
          <p:cNvSpPr>
            <a:spLocks noGrp="1"/>
          </p:cNvSpPr>
          <p:nvPr>
            <p:ph idx="1"/>
          </p:nvPr>
        </p:nvSpPr>
        <p:spPr/>
        <p:txBody>
          <a:bodyPr/>
          <a:lstStyle/>
          <a:p>
            <a:r>
              <a:rPr lang="en-US" dirty="0" smtClean="0"/>
              <a:t>We will examine how using a continuum of representations (concrete -&gt; symbolic), sequential tasks, and the integration of online learning objects (CLIPS) can support struggling learners to develop algebraic reasoning </a:t>
            </a:r>
            <a:r>
              <a:rPr lang="en-US" sz="2000" dirty="0" smtClean="0"/>
              <a:t>(Beatty &amp; Bruce, 2011)</a:t>
            </a:r>
            <a:endParaRPr lang="en-US" sz="2000" dirty="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 of Two Days</a:t>
            </a:r>
            <a:endParaRPr lang="en-US" dirty="0"/>
          </a:p>
        </p:txBody>
      </p:sp>
      <p:sp>
        <p:nvSpPr>
          <p:cNvPr id="3" name="Content Placeholder 2"/>
          <p:cNvSpPr>
            <a:spLocks noGrp="1"/>
          </p:cNvSpPr>
          <p:nvPr>
            <p:ph idx="1"/>
          </p:nvPr>
        </p:nvSpPr>
        <p:spPr>
          <a:xfrm>
            <a:off x="457200" y="1417638"/>
            <a:ext cx="8229600" cy="4983162"/>
          </a:xfrm>
        </p:spPr>
        <p:txBody>
          <a:bodyPr>
            <a:normAutofit fontScale="77500" lnSpcReduction="20000"/>
          </a:bodyPr>
          <a:lstStyle/>
          <a:p>
            <a:r>
              <a:rPr lang="en-US" dirty="0" smtClean="0"/>
              <a:t>We would like to ground our discussions within the contexts of different tasks in order to consider how to use tasks effectively to support algebraic thinking (and what makes an effective task)</a:t>
            </a:r>
          </a:p>
          <a:p>
            <a:r>
              <a:rPr lang="en-US" dirty="0" smtClean="0"/>
              <a:t>We will practice responding to student work with respect to our three focus concepts</a:t>
            </a:r>
          </a:p>
          <a:p>
            <a:r>
              <a:rPr lang="en-US" dirty="0" smtClean="0"/>
              <a:t>We will explore how multiplicative thinking, generalizing, and understanding multiple representations develops at different grade levels</a:t>
            </a:r>
          </a:p>
          <a:p>
            <a:r>
              <a:rPr lang="en-US" dirty="0" smtClean="0"/>
              <a:t>We will consider how to incorporate concrete, abstract, graphical and symbolic representations at all grade levels</a:t>
            </a:r>
          </a:p>
          <a:p>
            <a:r>
              <a:rPr lang="en-US" dirty="0" smtClean="0"/>
              <a:t>We will also be looking to research in order to better understand how students develop algebraic thinking</a:t>
            </a:r>
          </a:p>
          <a:p>
            <a:pPr lvl="1">
              <a:buNone/>
            </a:pP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Suggested Tasks</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Paired tasks (tasks that offer the opportunity to recognize structural similarity)</a:t>
            </a:r>
          </a:p>
          <a:p>
            <a:pPr lvl="1"/>
            <a:r>
              <a:rPr lang="en-US" dirty="0" smtClean="0"/>
              <a:t>Cube Sticker and Trapezoid Tables</a:t>
            </a:r>
          </a:p>
          <a:p>
            <a:pPr lvl="1"/>
            <a:r>
              <a:rPr lang="en-US" dirty="0" smtClean="0"/>
              <a:t>Border Problem and Triangle Dot Problem</a:t>
            </a:r>
          </a:p>
          <a:p>
            <a:pPr lvl="1"/>
            <a:r>
              <a:rPr lang="en-US" dirty="0" smtClean="0"/>
              <a:t>Handshake Problem and Pattern Kingdom (non-linear)</a:t>
            </a:r>
          </a:p>
          <a:p>
            <a:r>
              <a:rPr lang="en-US" dirty="0" smtClean="0"/>
              <a:t>Other Tasks</a:t>
            </a:r>
          </a:p>
          <a:p>
            <a:pPr lvl="1"/>
            <a:r>
              <a:rPr lang="en-US" dirty="0" smtClean="0"/>
              <a:t>Butterfly House</a:t>
            </a:r>
          </a:p>
          <a:p>
            <a:pPr lvl="1"/>
            <a:r>
              <a:rPr lang="en-US" dirty="0" smtClean="0"/>
              <a:t>Swimming Pool Problem (similar to Border Problem but offers the opportunity to compare linear and non-linear growth using patterns, tables, and graphs)</a:t>
            </a:r>
          </a:p>
          <a:p>
            <a:pPr lvl="1"/>
            <a:r>
              <a:rPr lang="en-US" dirty="0" smtClean="0"/>
              <a:t>Crossing the River Problem (non-visual – an interesting task because first the pattern must be identified, and then a rule constructed)</a:t>
            </a:r>
          </a:p>
          <a:p>
            <a:pPr lvl="1"/>
            <a:endParaRPr lang="en-US" dirty="0" smtClean="0"/>
          </a:p>
          <a:p>
            <a:pPr lvl="1"/>
            <a:endParaRPr lang="en-US" dirty="0" smtClean="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Suggested Tasks</a:t>
            </a:r>
            <a:endParaRPr lang="en-US" dirty="0"/>
          </a:p>
        </p:txBody>
      </p:sp>
      <p:sp>
        <p:nvSpPr>
          <p:cNvPr id="3" name="Content Placeholder 2"/>
          <p:cNvSpPr>
            <a:spLocks noGrp="1"/>
          </p:cNvSpPr>
          <p:nvPr>
            <p:ph idx="1"/>
          </p:nvPr>
        </p:nvSpPr>
        <p:spPr/>
        <p:txBody>
          <a:bodyPr/>
          <a:lstStyle/>
          <a:p>
            <a:r>
              <a:rPr lang="en-US" dirty="0" smtClean="0"/>
              <a:t>Graphical Tasks</a:t>
            </a:r>
          </a:p>
          <a:p>
            <a:pPr lvl="1"/>
            <a:r>
              <a:rPr lang="en-US" dirty="0" smtClean="0"/>
              <a:t>Given a graph of 5x+3, find all the “rules” or expressions that will result in trend lines that intersect at (3, 18). What do you notice about the rules? </a:t>
            </a:r>
            <a:r>
              <a:rPr lang="en-US" sz="2000" dirty="0" smtClean="0"/>
              <a:t>[There is a lot of room for exploration with this task. Some student might start to incorporate negative values for the coefficient or the constant – can they represent these graphically? How can students know with certainty that they have discovered all possible rules that include only whole positive values? What do students notice about the rules or expressions? How can this help them to start to think about predicting the point of intersection for a given set of rules/expressions? What does the point of intersection represent?]</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Suggested Tasks</a:t>
            </a:r>
            <a:endParaRPr lang="en-US" dirty="0"/>
          </a:p>
        </p:txBody>
      </p:sp>
      <p:sp>
        <p:nvSpPr>
          <p:cNvPr id="3" name="Content Placeholder 2"/>
          <p:cNvSpPr>
            <a:spLocks noGrp="1"/>
          </p:cNvSpPr>
          <p:nvPr>
            <p:ph idx="1"/>
          </p:nvPr>
        </p:nvSpPr>
        <p:spPr/>
        <p:txBody>
          <a:bodyPr>
            <a:normAutofit fontScale="92500"/>
          </a:bodyPr>
          <a:lstStyle/>
          <a:p>
            <a:r>
              <a:rPr lang="en-US" dirty="0" smtClean="0"/>
              <a:t>Graphical Tasks</a:t>
            </a:r>
          </a:p>
          <a:p>
            <a:pPr lvl="1"/>
            <a:r>
              <a:rPr lang="en-US" dirty="0" smtClean="0"/>
              <a:t>Given a graph of 5x+3 (or any other expression) can you think of a rule or expression that will result in</a:t>
            </a:r>
          </a:p>
          <a:p>
            <a:pPr lvl="2"/>
            <a:r>
              <a:rPr lang="en-US" dirty="0" smtClean="0"/>
              <a:t>A parallel trend line</a:t>
            </a:r>
          </a:p>
          <a:p>
            <a:pPr lvl="2"/>
            <a:r>
              <a:rPr lang="en-US" dirty="0" smtClean="0"/>
              <a:t>A trend line with the same y-intercept</a:t>
            </a:r>
          </a:p>
          <a:p>
            <a:pPr lvl="2"/>
            <a:r>
              <a:rPr lang="en-US" dirty="0" smtClean="0"/>
              <a:t>A trend line that will intersect with the given trend line</a:t>
            </a:r>
          </a:p>
          <a:p>
            <a:pPr>
              <a:buNone/>
            </a:pPr>
            <a:r>
              <a:rPr lang="en-US" sz="2000" dirty="0" smtClean="0"/>
              <a:t>[Again this task offers a lot of scope for exploration. Do students offer specific rules or a more generalized understanding that, for instance, rules with the same coefficient will be parallel. Do they offer any examples with negative values? Do they offer examples with rational numbers? Is the point of intersection always in the first quadrant, or other quadrants – for instance, what if the rule/expression is 6x+4?]</a:t>
            </a: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Suggested Tasks</a:t>
            </a:r>
            <a:endParaRPr lang="en-US" dirty="0"/>
          </a:p>
        </p:txBody>
      </p:sp>
      <p:sp>
        <p:nvSpPr>
          <p:cNvPr id="3" name="Content Placeholder 2"/>
          <p:cNvSpPr>
            <a:spLocks noGrp="1"/>
          </p:cNvSpPr>
          <p:nvPr>
            <p:ph idx="1"/>
          </p:nvPr>
        </p:nvSpPr>
        <p:spPr/>
        <p:txBody>
          <a:bodyPr>
            <a:normAutofit/>
          </a:bodyPr>
          <a:lstStyle/>
          <a:p>
            <a:r>
              <a:rPr lang="en-US" dirty="0" smtClean="0"/>
              <a:t>Other suggestions most welcome!!</a:t>
            </a:r>
            <a:endParaRPr lang="en-US" sz="2000" dirty="0" smtClean="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Multiplicative Thinking</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Transitioning from additive reasoning to multiplicative reasoning is difficult for students</a:t>
            </a:r>
          </a:p>
          <a:p>
            <a:r>
              <a:rPr lang="en-US" dirty="0" smtClean="0"/>
              <a:t>In terms of algebraic reasoning, multiplicative thinking is fundamental to understanding the idea of </a:t>
            </a:r>
            <a:r>
              <a:rPr lang="en-US" i="1" dirty="0" smtClean="0"/>
              <a:t>function</a:t>
            </a:r>
            <a:r>
              <a:rPr lang="en-US" dirty="0" smtClean="0"/>
              <a:t> – or the co-variation between two sets of data – also known as one-to-many correspondence</a:t>
            </a:r>
          </a:p>
          <a:p>
            <a:r>
              <a:rPr lang="en-US" dirty="0" smtClean="0"/>
              <a:t>Many traditional approaches to modeling functional relationships (linear growing patterns, ordered tables of values) seem to support additive thinking</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 name="Rectangle 50"/>
          <p:cNvSpPr/>
          <p:nvPr/>
        </p:nvSpPr>
        <p:spPr>
          <a:xfrm>
            <a:off x="5791200" y="2601911"/>
            <a:ext cx="1481138" cy="3836989"/>
          </a:xfrm>
          <a:prstGeom prst="rect">
            <a:avLst/>
          </a:prstGeom>
          <a:solidFill>
            <a:srgbClr val="FFF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44053" name="Group 21"/>
          <p:cNvGraphicFramePr>
            <a:graphicFrameLocks noGrp="1"/>
          </p:cNvGraphicFramePr>
          <p:nvPr/>
        </p:nvGraphicFramePr>
        <p:xfrm>
          <a:off x="4148138" y="2601911"/>
          <a:ext cx="3124200" cy="3836989"/>
        </p:xfrm>
        <a:graphic>
          <a:graphicData uri="http://schemas.openxmlformats.org/drawingml/2006/table">
            <a:tbl>
              <a:tblPr/>
              <a:tblGrid>
                <a:gridCol w="1676400"/>
                <a:gridCol w="1447800"/>
              </a:tblGrid>
              <a:tr h="6746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ea typeface="ＭＳ Ｐゴシック" charset="-128"/>
                          <a:cs typeface="ＭＳ Ｐゴシック" charset="-128"/>
                        </a:rPr>
                        <a:t>Input</a:t>
                      </a:r>
                      <a:endPar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charset="0"/>
                          <a:ea typeface="ＭＳ Ｐゴシック" charset="-128"/>
                          <a:cs typeface="ＭＳ Ｐゴシック" charset="-128"/>
                        </a:rPr>
                        <a:t>Output</a:t>
                      </a:r>
                      <a:endPar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rPr>
                        <a:t>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77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rPr>
                        <a:t>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rPr>
                        <a:t>10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77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rPr>
                        <a:t>13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46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rPr>
                        <a:t>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rPr>
                        <a:t>16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6627" name="Rectangle 2"/>
          <p:cNvSpPr>
            <a:spLocks noGrp="1" noChangeArrowheads="1"/>
          </p:cNvSpPr>
          <p:nvPr>
            <p:ph type="title"/>
          </p:nvPr>
        </p:nvSpPr>
        <p:spPr bwMode="auto">
          <a:xfrm>
            <a:off x="838200" y="304800"/>
            <a:ext cx="7340600" cy="1143000"/>
          </a:xfrm>
          <a:noFill/>
          <a:ln>
            <a:miter lim="800000"/>
            <a:headEnd/>
            <a:tailEnd/>
          </a:ln>
        </p:spPr>
        <p:txBody>
          <a:bodyPr wrap="square" lIns="91440" tIns="45720" rIns="91440" bIns="45720" numCol="1" anchor="t" anchorCtr="0" compatLnSpc="1">
            <a:prstTxWarp prst="textNoShape">
              <a:avLst/>
            </a:prstTxWarp>
          </a:bodyPr>
          <a:lstStyle/>
          <a:p>
            <a:pPr eaLnBrk="1" hangingPunct="1"/>
            <a:r>
              <a:rPr lang="en-US" dirty="0" smtClean="0">
                <a:latin typeface="Arial" charset="0"/>
              </a:rPr>
              <a:t>What is Additive Thinking?</a:t>
            </a:r>
            <a:endParaRPr lang="en-US" dirty="0" smtClean="0"/>
          </a:p>
        </p:txBody>
      </p:sp>
      <p:grpSp>
        <p:nvGrpSpPr>
          <p:cNvPr id="4" name="Group 4"/>
          <p:cNvGrpSpPr>
            <a:grpSpLocks/>
          </p:cNvGrpSpPr>
          <p:nvPr/>
        </p:nvGrpSpPr>
        <p:grpSpPr bwMode="auto">
          <a:xfrm>
            <a:off x="1943894" y="3292475"/>
            <a:ext cx="858838" cy="568325"/>
            <a:chOff x="768" y="2594"/>
            <a:chExt cx="541" cy="358"/>
          </a:xfrm>
        </p:grpSpPr>
        <p:sp>
          <p:nvSpPr>
            <p:cNvPr id="26684" name="Rectangle 5"/>
            <p:cNvSpPr>
              <a:spLocks noChangeArrowheads="1"/>
            </p:cNvSpPr>
            <p:nvPr/>
          </p:nvSpPr>
          <p:spPr bwMode="auto">
            <a:xfrm>
              <a:off x="948" y="2594"/>
              <a:ext cx="181" cy="180"/>
            </a:xfrm>
            <a:prstGeom prst="rect">
              <a:avLst/>
            </a:prstGeom>
            <a:solidFill>
              <a:srgbClr val="FF0000"/>
            </a:solidFill>
            <a:ln w="9525">
              <a:solidFill>
                <a:srgbClr val="000000"/>
              </a:solidFill>
              <a:miter lim="800000"/>
              <a:headEnd/>
              <a:tailEnd/>
            </a:ln>
          </p:spPr>
          <p:txBody>
            <a:bodyPr>
              <a:prstTxWarp prst="textNoShape">
                <a:avLst/>
              </a:prstTxWarp>
            </a:bodyPr>
            <a:lstStyle/>
            <a:p>
              <a:endParaRPr lang="en-US" dirty="0"/>
            </a:p>
          </p:txBody>
        </p:sp>
        <p:sp>
          <p:nvSpPr>
            <p:cNvPr id="26685" name="Rectangle 6"/>
            <p:cNvSpPr>
              <a:spLocks noChangeArrowheads="1"/>
            </p:cNvSpPr>
            <p:nvPr/>
          </p:nvSpPr>
          <p:spPr bwMode="auto">
            <a:xfrm>
              <a:off x="1129" y="2594"/>
              <a:ext cx="180" cy="18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6686" name="Rectangle 7"/>
            <p:cNvSpPr>
              <a:spLocks noChangeArrowheads="1"/>
            </p:cNvSpPr>
            <p:nvPr/>
          </p:nvSpPr>
          <p:spPr bwMode="auto">
            <a:xfrm>
              <a:off x="768" y="2594"/>
              <a:ext cx="180" cy="18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6687" name="Rectangle 8"/>
            <p:cNvSpPr>
              <a:spLocks noChangeArrowheads="1"/>
            </p:cNvSpPr>
            <p:nvPr/>
          </p:nvSpPr>
          <p:spPr bwMode="auto">
            <a:xfrm>
              <a:off x="948" y="2774"/>
              <a:ext cx="181" cy="178"/>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grpSp>
        <p:nvGrpSpPr>
          <p:cNvPr id="7" name="Group 9"/>
          <p:cNvGrpSpPr>
            <a:grpSpLocks/>
          </p:cNvGrpSpPr>
          <p:nvPr/>
        </p:nvGrpSpPr>
        <p:grpSpPr bwMode="auto">
          <a:xfrm>
            <a:off x="1688307" y="5583238"/>
            <a:ext cx="1433512" cy="855662"/>
            <a:chOff x="3781" y="2306"/>
            <a:chExt cx="903" cy="539"/>
          </a:xfrm>
        </p:grpSpPr>
        <p:sp>
          <p:nvSpPr>
            <p:cNvPr id="26676" name="Rectangle 10"/>
            <p:cNvSpPr>
              <a:spLocks noChangeArrowheads="1"/>
            </p:cNvSpPr>
            <p:nvPr/>
          </p:nvSpPr>
          <p:spPr bwMode="auto">
            <a:xfrm>
              <a:off x="3781" y="2306"/>
              <a:ext cx="181"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nvGrpSpPr>
            <p:cNvPr id="8" name="Group 11"/>
            <p:cNvGrpSpPr>
              <a:grpSpLocks/>
            </p:cNvGrpSpPr>
            <p:nvPr/>
          </p:nvGrpSpPr>
          <p:grpSpPr bwMode="auto">
            <a:xfrm>
              <a:off x="3962" y="2306"/>
              <a:ext cx="541" cy="359"/>
              <a:chOff x="3962" y="2306"/>
              <a:chExt cx="541" cy="359"/>
            </a:xfrm>
          </p:grpSpPr>
          <p:sp>
            <p:nvSpPr>
              <p:cNvPr id="26680" name="Rectangle 12"/>
              <p:cNvSpPr>
                <a:spLocks noChangeArrowheads="1"/>
              </p:cNvSpPr>
              <p:nvPr/>
            </p:nvSpPr>
            <p:spPr bwMode="auto">
              <a:xfrm>
                <a:off x="4142" y="2306"/>
                <a:ext cx="181" cy="181"/>
              </a:xfrm>
              <a:prstGeom prst="rect">
                <a:avLst/>
              </a:prstGeom>
              <a:solidFill>
                <a:srgbClr val="FF0000"/>
              </a:solidFill>
              <a:ln w="9525">
                <a:solidFill>
                  <a:srgbClr val="000000"/>
                </a:solidFill>
                <a:miter lim="800000"/>
                <a:headEnd/>
                <a:tailEnd/>
              </a:ln>
            </p:spPr>
            <p:txBody>
              <a:bodyPr>
                <a:prstTxWarp prst="textNoShape">
                  <a:avLst/>
                </a:prstTxWarp>
              </a:bodyPr>
              <a:lstStyle/>
              <a:p>
                <a:endParaRPr lang="en-US" dirty="0"/>
              </a:p>
            </p:txBody>
          </p:sp>
          <p:sp>
            <p:nvSpPr>
              <p:cNvPr id="26681" name="Rectangle 13"/>
              <p:cNvSpPr>
                <a:spLocks noChangeArrowheads="1"/>
              </p:cNvSpPr>
              <p:nvPr/>
            </p:nvSpPr>
            <p:spPr bwMode="auto">
              <a:xfrm>
                <a:off x="4323" y="2306"/>
                <a:ext cx="180"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6682" name="Rectangle 14"/>
              <p:cNvSpPr>
                <a:spLocks noChangeArrowheads="1"/>
              </p:cNvSpPr>
              <p:nvPr/>
            </p:nvSpPr>
            <p:spPr bwMode="auto">
              <a:xfrm>
                <a:off x="3962" y="2306"/>
                <a:ext cx="180"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6683" name="Rectangle 15"/>
              <p:cNvSpPr>
                <a:spLocks noChangeArrowheads="1"/>
              </p:cNvSpPr>
              <p:nvPr/>
            </p:nvSpPr>
            <p:spPr bwMode="auto">
              <a:xfrm>
                <a:off x="4142" y="2487"/>
                <a:ext cx="181" cy="178"/>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sp>
          <p:nvSpPr>
            <p:cNvPr id="26678" name="Rectangle 16"/>
            <p:cNvSpPr>
              <a:spLocks noChangeArrowheads="1"/>
            </p:cNvSpPr>
            <p:nvPr/>
          </p:nvSpPr>
          <p:spPr bwMode="auto">
            <a:xfrm flipV="1">
              <a:off x="4142" y="2665"/>
              <a:ext cx="181" cy="18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6679" name="Rectangle 17"/>
            <p:cNvSpPr>
              <a:spLocks noChangeArrowheads="1"/>
            </p:cNvSpPr>
            <p:nvPr/>
          </p:nvSpPr>
          <p:spPr bwMode="auto">
            <a:xfrm>
              <a:off x="4503" y="2306"/>
              <a:ext cx="181"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sp>
        <p:nvSpPr>
          <p:cNvPr id="26631" name="Rectangle 18"/>
          <p:cNvSpPr>
            <a:spLocks noChangeArrowheads="1"/>
          </p:cNvSpPr>
          <p:nvPr/>
        </p:nvSpPr>
        <p:spPr bwMode="auto">
          <a:xfrm>
            <a:off x="3121819" y="5572125"/>
            <a:ext cx="287338" cy="29210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6632" name="Rectangle 19"/>
          <p:cNvSpPr>
            <a:spLocks noChangeArrowheads="1"/>
          </p:cNvSpPr>
          <p:nvPr/>
        </p:nvSpPr>
        <p:spPr bwMode="auto">
          <a:xfrm>
            <a:off x="2261394" y="6438900"/>
            <a:ext cx="287338" cy="28575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6633" name="Rectangle 20"/>
          <p:cNvSpPr>
            <a:spLocks noChangeArrowheads="1"/>
          </p:cNvSpPr>
          <p:nvPr/>
        </p:nvSpPr>
        <p:spPr bwMode="auto">
          <a:xfrm>
            <a:off x="1400969" y="5576888"/>
            <a:ext cx="287338" cy="287337"/>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6657" name="Text Box 44"/>
          <p:cNvSpPr txBox="1">
            <a:spLocks noChangeArrowheads="1"/>
          </p:cNvSpPr>
          <p:nvPr/>
        </p:nvSpPr>
        <p:spPr bwMode="auto">
          <a:xfrm>
            <a:off x="829469" y="3178175"/>
            <a:ext cx="381000" cy="2743200"/>
          </a:xfrm>
          <a:prstGeom prst="rect">
            <a:avLst/>
          </a:prstGeom>
          <a:noFill/>
          <a:ln w="9525">
            <a:noFill/>
            <a:miter lim="800000"/>
            <a:headEnd/>
            <a:tailEnd/>
          </a:ln>
        </p:spPr>
        <p:txBody>
          <a:bodyPr>
            <a:prstTxWarp prst="textNoShape">
              <a:avLst/>
            </a:prstTxWarp>
            <a:spAutoFit/>
          </a:bodyPr>
          <a:lstStyle/>
          <a:p>
            <a:r>
              <a:rPr lang="en-US" sz="2400" b="1" dirty="0">
                <a:latin typeface="Tahoma" charset="0"/>
              </a:rPr>
              <a:t>1</a:t>
            </a:r>
          </a:p>
          <a:p>
            <a:endParaRPr lang="en-US" sz="2400" b="1" dirty="0">
              <a:latin typeface="Tahoma" charset="0"/>
            </a:endParaRPr>
          </a:p>
          <a:p>
            <a:endParaRPr lang="en-US" sz="2400" b="1" dirty="0">
              <a:latin typeface="Tahoma" charset="0"/>
            </a:endParaRPr>
          </a:p>
          <a:p>
            <a:r>
              <a:rPr lang="en-US" sz="2400" b="1" dirty="0">
                <a:latin typeface="Tahoma" charset="0"/>
              </a:rPr>
              <a:t>2</a:t>
            </a:r>
          </a:p>
          <a:p>
            <a:endParaRPr lang="en-US" sz="2400" b="1" dirty="0">
              <a:latin typeface="Tahoma" charset="0"/>
            </a:endParaRPr>
          </a:p>
          <a:p>
            <a:endParaRPr lang="en-US" sz="2400" b="1" dirty="0">
              <a:latin typeface="Tahoma" charset="0"/>
            </a:endParaRPr>
          </a:p>
          <a:p>
            <a:r>
              <a:rPr lang="en-US" sz="2400" b="1" dirty="0">
                <a:latin typeface="Tahoma" charset="0"/>
              </a:rPr>
              <a:t>3</a:t>
            </a:r>
          </a:p>
        </p:txBody>
      </p:sp>
      <p:sp>
        <p:nvSpPr>
          <p:cNvPr id="26668" name="Text Box 46"/>
          <p:cNvSpPr txBox="1">
            <a:spLocks noChangeArrowheads="1"/>
          </p:cNvSpPr>
          <p:nvPr/>
        </p:nvSpPr>
        <p:spPr bwMode="auto">
          <a:xfrm>
            <a:off x="7597775" y="3082925"/>
            <a:ext cx="701675" cy="523875"/>
          </a:xfrm>
          <a:prstGeom prst="rect">
            <a:avLst/>
          </a:prstGeom>
          <a:noFill/>
          <a:ln w="9525">
            <a:noFill/>
            <a:miter lim="800000"/>
            <a:headEnd/>
            <a:tailEnd/>
          </a:ln>
        </p:spPr>
        <p:txBody>
          <a:bodyPr>
            <a:prstTxWarp prst="textNoShape">
              <a:avLst/>
            </a:prstTxWarp>
            <a:spAutoFit/>
          </a:bodyPr>
          <a:lstStyle/>
          <a:p>
            <a:r>
              <a:rPr lang="en-US" sz="2800" i="1" dirty="0">
                <a:latin typeface="Tahoma" charset="0"/>
              </a:rPr>
              <a:t>+3</a:t>
            </a:r>
            <a:endParaRPr lang="en-US" sz="1800" dirty="0">
              <a:latin typeface="Tahoma" charset="0"/>
            </a:endParaRPr>
          </a:p>
        </p:txBody>
      </p:sp>
      <p:sp>
        <p:nvSpPr>
          <p:cNvPr id="26669" name="Text Box 47"/>
          <p:cNvSpPr txBox="1">
            <a:spLocks noChangeArrowheads="1"/>
          </p:cNvSpPr>
          <p:nvPr/>
        </p:nvSpPr>
        <p:spPr bwMode="auto">
          <a:xfrm>
            <a:off x="7597775" y="3743325"/>
            <a:ext cx="701675" cy="519113"/>
          </a:xfrm>
          <a:prstGeom prst="rect">
            <a:avLst/>
          </a:prstGeom>
          <a:noFill/>
          <a:ln w="9525">
            <a:noFill/>
            <a:miter lim="800000"/>
            <a:headEnd/>
            <a:tailEnd/>
          </a:ln>
        </p:spPr>
        <p:txBody>
          <a:bodyPr>
            <a:prstTxWarp prst="textNoShape">
              <a:avLst/>
            </a:prstTxWarp>
            <a:spAutoFit/>
          </a:bodyPr>
          <a:lstStyle/>
          <a:p>
            <a:r>
              <a:rPr lang="en-US" sz="2800" i="1" dirty="0">
                <a:latin typeface="Tahoma" charset="0"/>
              </a:rPr>
              <a:t>+3</a:t>
            </a:r>
            <a:endParaRPr lang="en-US" sz="1800" dirty="0">
              <a:latin typeface="Tahoma" charset="0"/>
            </a:endParaRPr>
          </a:p>
        </p:txBody>
      </p:sp>
      <p:sp>
        <p:nvSpPr>
          <p:cNvPr id="26670" name="Text Box 48"/>
          <p:cNvSpPr txBox="1">
            <a:spLocks noChangeArrowheads="1"/>
          </p:cNvSpPr>
          <p:nvPr/>
        </p:nvSpPr>
        <p:spPr bwMode="auto">
          <a:xfrm>
            <a:off x="7597775" y="4930773"/>
            <a:ext cx="701675" cy="519113"/>
          </a:xfrm>
          <a:prstGeom prst="rect">
            <a:avLst/>
          </a:prstGeom>
          <a:noFill/>
          <a:ln w="9525">
            <a:noFill/>
            <a:miter lim="800000"/>
            <a:headEnd/>
            <a:tailEnd/>
          </a:ln>
        </p:spPr>
        <p:txBody>
          <a:bodyPr>
            <a:prstTxWarp prst="textNoShape">
              <a:avLst/>
            </a:prstTxWarp>
            <a:spAutoFit/>
          </a:bodyPr>
          <a:lstStyle/>
          <a:p>
            <a:r>
              <a:rPr lang="en-US" sz="2800" i="1" dirty="0">
                <a:latin typeface="Tahoma" charset="0"/>
              </a:rPr>
              <a:t>+3</a:t>
            </a:r>
            <a:endParaRPr lang="en-US" sz="1800" dirty="0">
              <a:latin typeface="Tahoma" charset="0"/>
            </a:endParaRPr>
          </a:p>
        </p:txBody>
      </p:sp>
      <p:sp>
        <p:nvSpPr>
          <p:cNvPr id="26671" name="Text Box 49"/>
          <p:cNvSpPr txBox="1">
            <a:spLocks noChangeArrowheads="1"/>
          </p:cNvSpPr>
          <p:nvPr/>
        </p:nvSpPr>
        <p:spPr bwMode="auto">
          <a:xfrm>
            <a:off x="7597775" y="5591173"/>
            <a:ext cx="701675" cy="519113"/>
          </a:xfrm>
          <a:prstGeom prst="rect">
            <a:avLst/>
          </a:prstGeom>
          <a:noFill/>
          <a:ln w="9525">
            <a:noFill/>
            <a:miter lim="800000"/>
            <a:headEnd/>
            <a:tailEnd/>
          </a:ln>
        </p:spPr>
        <p:txBody>
          <a:bodyPr>
            <a:prstTxWarp prst="textNoShape">
              <a:avLst/>
            </a:prstTxWarp>
            <a:spAutoFit/>
          </a:bodyPr>
          <a:lstStyle/>
          <a:p>
            <a:r>
              <a:rPr lang="en-US" sz="2800" i="1" dirty="0">
                <a:latin typeface="Tahoma" charset="0"/>
              </a:rPr>
              <a:t>+3</a:t>
            </a:r>
            <a:endParaRPr lang="en-US" sz="1800" dirty="0">
              <a:latin typeface="Tahoma" charset="0"/>
            </a:endParaRPr>
          </a:p>
        </p:txBody>
      </p:sp>
      <p:grpSp>
        <p:nvGrpSpPr>
          <p:cNvPr id="9" name="Group 51"/>
          <p:cNvGrpSpPr>
            <a:grpSpLocks/>
          </p:cNvGrpSpPr>
          <p:nvPr/>
        </p:nvGrpSpPr>
        <p:grpSpPr bwMode="auto">
          <a:xfrm>
            <a:off x="1688307" y="4405313"/>
            <a:ext cx="1433512" cy="858837"/>
            <a:chOff x="2016" y="2449"/>
            <a:chExt cx="903" cy="541"/>
          </a:xfrm>
        </p:grpSpPr>
        <p:sp>
          <p:nvSpPr>
            <p:cNvPr id="3" name="Rectangle 52"/>
            <p:cNvSpPr>
              <a:spLocks noChangeArrowheads="1"/>
            </p:cNvSpPr>
            <p:nvPr/>
          </p:nvSpPr>
          <p:spPr bwMode="auto">
            <a:xfrm>
              <a:off x="2016" y="2449"/>
              <a:ext cx="181" cy="182"/>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nvGrpSpPr>
            <p:cNvPr id="10" name="Group 53"/>
            <p:cNvGrpSpPr>
              <a:grpSpLocks/>
            </p:cNvGrpSpPr>
            <p:nvPr/>
          </p:nvGrpSpPr>
          <p:grpSpPr bwMode="auto">
            <a:xfrm>
              <a:off x="2197" y="2450"/>
              <a:ext cx="541" cy="540"/>
              <a:chOff x="2197" y="2450"/>
              <a:chExt cx="541" cy="540"/>
            </a:xfrm>
          </p:grpSpPr>
          <p:sp>
            <p:nvSpPr>
              <p:cNvPr id="26672" name="Rectangle 54"/>
              <p:cNvSpPr>
                <a:spLocks noChangeArrowheads="1"/>
              </p:cNvSpPr>
              <p:nvPr/>
            </p:nvSpPr>
            <p:spPr bwMode="auto">
              <a:xfrm>
                <a:off x="2377" y="2450"/>
                <a:ext cx="181" cy="181"/>
              </a:xfrm>
              <a:prstGeom prst="rect">
                <a:avLst/>
              </a:prstGeom>
              <a:solidFill>
                <a:srgbClr val="FF0000"/>
              </a:solidFill>
              <a:ln w="9525">
                <a:solidFill>
                  <a:srgbClr val="000000"/>
                </a:solidFill>
                <a:miter lim="800000"/>
                <a:headEnd/>
                <a:tailEnd/>
              </a:ln>
            </p:spPr>
            <p:txBody>
              <a:bodyPr>
                <a:prstTxWarp prst="textNoShape">
                  <a:avLst/>
                </a:prstTxWarp>
              </a:bodyPr>
              <a:lstStyle/>
              <a:p>
                <a:endParaRPr lang="en-US" dirty="0"/>
              </a:p>
            </p:txBody>
          </p:sp>
          <p:sp>
            <p:nvSpPr>
              <p:cNvPr id="26673" name="Rectangle 55"/>
              <p:cNvSpPr>
                <a:spLocks noChangeArrowheads="1"/>
              </p:cNvSpPr>
              <p:nvPr/>
            </p:nvSpPr>
            <p:spPr bwMode="auto">
              <a:xfrm>
                <a:off x="2558" y="2450"/>
                <a:ext cx="180"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6674" name="Rectangle 56"/>
              <p:cNvSpPr>
                <a:spLocks noChangeArrowheads="1"/>
              </p:cNvSpPr>
              <p:nvPr/>
            </p:nvSpPr>
            <p:spPr bwMode="auto">
              <a:xfrm>
                <a:off x="2197" y="2450"/>
                <a:ext cx="180"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6675" name="Rectangle 57"/>
              <p:cNvSpPr>
                <a:spLocks noChangeArrowheads="1"/>
              </p:cNvSpPr>
              <p:nvPr/>
            </p:nvSpPr>
            <p:spPr bwMode="auto">
              <a:xfrm>
                <a:off x="2377" y="2811"/>
                <a:ext cx="181" cy="17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sp>
          <p:nvSpPr>
            <p:cNvPr id="5" name="Rectangle 58"/>
            <p:cNvSpPr>
              <a:spLocks noChangeArrowheads="1"/>
            </p:cNvSpPr>
            <p:nvPr/>
          </p:nvSpPr>
          <p:spPr bwMode="auto">
            <a:xfrm flipV="1">
              <a:off x="2377" y="2631"/>
              <a:ext cx="181" cy="18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6" name="Rectangle 59"/>
            <p:cNvSpPr>
              <a:spLocks noChangeArrowheads="1"/>
            </p:cNvSpPr>
            <p:nvPr/>
          </p:nvSpPr>
          <p:spPr bwMode="auto">
            <a:xfrm>
              <a:off x="2738" y="2449"/>
              <a:ext cx="181" cy="182"/>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sp>
        <p:nvSpPr>
          <p:cNvPr id="45" name="Circular Arrow 44"/>
          <p:cNvSpPr/>
          <p:nvPr/>
        </p:nvSpPr>
        <p:spPr>
          <a:xfrm rot="5400000">
            <a:off x="7037387" y="3625848"/>
            <a:ext cx="576262" cy="544513"/>
          </a:xfrm>
          <a:prstGeom prst="circularArrow">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47" name="Circular Arrow 46"/>
          <p:cNvSpPr/>
          <p:nvPr/>
        </p:nvSpPr>
        <p:spPr>
          <a:xfrm rot="5400000">
            <a:off x="7037388" y="4311648"/>
            <a:ext cx="576262" cy="544513"/>
          </a:xfrm>
          <a:prstGeom prst="circularArrow">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48" name="Circular Arrow 47"/>
          <p:cNvSpPr/>
          <p:nvPr/>
        </p:nvSpPr>
        <p:spPr>
          <a:xfrm rot="5400000">
            <a:off x="7037389" y="5060948"/>
            <a:ext cx="576262" cy="544513"/>
          </a:xfrm>
          <a:prstGeom prst="circularArrow">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49" name="Circular Arrow 48"/>
          <p:cNvSpPr/>
          <p:nvPr/>
        </p:nvSpPr>
        <p:spPr>
          <a:xfrm rot="5400000">
            <a:off x="7037389" y="5718174"/>
            <a:ext cx="576262" cy="544513"/>
          </a:xfrm>
          <a:prstGeom prst="circularArrow">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50" name="TextBox 49"/>
          <p:cNvSpPr txBox="1"/>
          <p:nvPr/>
        </p:nvSpPr>
        <p:spPr>
          <a:xfrm>
            <a:off x="685800" y="1069883"/>
            <a:ext cx="7613650" cy="1754327"/>
          </a:xfrm>
          <a:prstGeom prst="rect">
            <a:avLst/>
          </a:prstGeom>
          <a:noFill/>
        </p:spPr>
        <p:txBody>
          <a:bodyPr wrap="square" rtlCol="0">
            <a:spAutoFit/>
          </a:bodyPr>
          <a:lstStyle/>
          <a:p>
            <a:r>
              <a:rPr lang="en-US" dirty="0" smtClean="0"/>
              <a:t>When students use additive thinking, they consider the change in only one set of data. For instance, in the examples below, students can recognize that the pattern increases by 3 blue tiles each time, or that the value in the right column increases by 3 each time. Students who utilize only additive thinking do not recognize the co-variation between the term number and tiles, or between the two columns in the table.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67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67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2666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2666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2667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26671"/>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2" nodeType="clickEffect">
                                  <p:stCondLst>
                                    <p:cond delay="0"/>
                                  </p:stCondLst>
                                  <p:childTnLst>
                                    <p:set>
                                      <p:cBhvr>
                                        <p:cTn id="38" dur="1" fill="hold">
                                          <p:stCondLst>
                                            <p:cond delay="0"/>
                                          </p:stCondLst>
                                        </p:cTn>
                                        <p:tgtEl>
                                          <p:spTgt spid="2666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3" nodeType="clickEffect">
                                  <p:stCondLst>
                                    <p:cond delay="0"/>
                                  </p:stCondLst>
                                  <p:childTnLst>
                                    <p:set>
                                      <p:cBhvr>
                                        <p:cTn id="42" dur="1" fill="hold">
                                          <p:stCondLst>
                                            <p:cond delay="0"/>
                                          </p:stCondLst>
                                        </p:cTn>
                                        <p:tgtEl>
                                          <p:spTgt spid="2666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68" grpId="0"/>
      <p:bldP spid="26668" grpId="1"/>
      <p:bldP spid="26668" grpId="2"/>
      <p:bldP spid="26668" grpId="3"/>
      <p:bldP spid="26669" grpId="0"/>
      <p:bldP spid="26669" grpId="1"/>
      <p:bldP spid="26670" grpId="0"/>
      <p:bldP spid="26670" grpId="1"/>
      <p:bldP spid="26671" grpId="0"/>
      <p:bldP spid="26671" grpId="1"/>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Limitations of Additive Thinking</a:t>
            </a:r>
            <a:endParaRPr lang="en-US" dirty="0"/>
          </a:p>
        </p:txBody>
      </p:sp>
      <p:sp>
        <p:nvSpPr>
          <p:cNvPr id="3" name="Content Placeholder 2"/>
          <p:cNvSpPr>
            <a:spLocks noGrp="1"/>
          </p:cNvSpPr>
          <p:nvPr>
            <p:ph idx="1"/>
          </p:nvPr>
        </p:nvSpPr>
        <p:spPr/>
        <p:txBody>
          <a:bodyPr>
            <a:normAutofit lnSpcReduction="10000"/>
          </a:bodyPr>
          <a:lstStyle/>
          <a:p>
            <a:r>
              <a:rPr lang="en-US" dirty="0" smtClean="0"/>
              <a:t>While using additive thinking allows student to describe the pattern (e.g., add three blue tiles each time) and extend the pattern sequentially, it does not allow for the prediction of terms far down the sequence, for instance the 100</a:t>
            </a:r>
            <a:r>
              <a:rPr lang="en-US" baseline="30000" dirty="0" smtClean="0"/>
              <a:t>th</a:t>
            </a:r>
            <a:r>
              <a:rPr lang="en-US" dirty="0" smtClean="0"/>
              <a:t>  or 375</a:t>
            </a:r>
            <a:r>
              <a:rPr lang="en-US" baseline="30000" dirty="0" smtClean="0"/>
              <a:t>th</a:t>
            </a:r>
            <a:r>
              <a:rPr lang="en-US" dirty="0" smtClean="0"/>
              <a:t> term</a:t>
            </a:r>
          </a:p>
          <a:p>
            <a:r>
              <a:rPr lang="en-US" dirty="0" smtClean="0"/>
              <a:t>Additive thinking does not allow for finding the mathematical structure of a pattern, and articulating this as a rule (or equation)</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Multiplicative Thinking</a:t>
            </a:r>
            <a:endParaRPr lang="en-US" dirty="0"/>
          </a:p>
        </p:txBody>
      </p:sp>
      <p:sp>
        <p:nvSpPr>
          <p:cNvPr id="3" name="Content Placeholder 2"/>
          <p:cNvSpPr>
            <a:spLocks noGrp="1"/>
          </p:cNvSpPr>
          <p:nvPr>
            <p:ph idx="1"/>
          </p:nvPr>
        </p:nvSpPr>
        <p:spPr>
          <a:xfrm>
            <a:off x="457200" y="1417638"/>
            <a:ext cx="8229600" cy="2805112"/>
          </a:xfrm>
        </p:spPr>
        <p:txBody>
          <a:bodyPr>
            <a:normAutofit fontScale="77500" lnSpcReduction="20000"/>
          </a:bodyPr>
          <a:lstStyle/>
          <a:p>
            <a:r>
              <a:rPr lang="en-US" dirty="0" smtClean="0"/>
              <a:t>Understanding the </a:t>
            </a:r>
            <a:r>
              <a:rPr lang="en-US" i="1" dirty="0" smtClean="0"/>
              <a:t>co-variation </a:t>
            </a:r>
            <a:r>
              <a:rPr lang="en-US" dirty="0" smtClean="0"/>
              <a:t>of two sets of data</a:t>
            </a:r>
          </a:p>
          <a:p>
            <a:r>
              <a:rPr lang="en-US" dirty="0" smtClean="0"/>
              <a:t>For instance, in this pattern, the mathematical structure can be articulated initially by a pattern rule, number of tiles = term number x3+1 </a:t>
            </a:r>
          </a:p>
          <a:p>
            <a:r>
              <a:rPr lang="en-US" dirty="0" smtClean="0"/>
              <a:t>In older grades more formal symbolic notation can be used, </a:t>
            </a:r>
            <a:r>
              <a:rPr lang="en-US" i="1" dirty="0" smtClean="0"/>
              <a:t>y</a:t>
            </a:r>
            <a:r>
              <a:rPr lang="en-US" dirty="0" smtClean="0"/>
              <a:t>=3</a:t>
            </a:r>
            <a:r>
              <a:rPr lang="en-US" i="1" dirty="0" smtClean="0"/>
              <a:t>x</a:t>
            </a:r>
            <a:r>
              <a:rPr lang="en-US" dirty="0" smtClean="0"/>
              <a:t>+1</a:t>
            </a:r>
          </a:p>
          <a:p>
            <a:r>
              <a:rPr lang="en-US" dirty="0" smtClean="0"/>
              <a:t>This allows students to confidently predict the number of tiles for </a:t>
            </a:r>
            <a:r>
              <a:rPr lang="en-US" i="1" dirty="0" smtClean="0"/>
              <a:t>any</a:t>
            </a:r>
            <a:r>
              <a:rPr lang="en-US" dirty="0" smtClean="0"/>
              <a:t> term of the pattern</a:t>
            </a:r>
          </a:p>
        </p:txBody>
      </p:sp>
      <p:grpSp>
        <p:nvGrpSpPr>
          <p:cNvPr id="4" name="Group 4"/>
          <p:cNvGrpSpPr>
            <a:grpSpLocks/>
          </p:cNvGrpSpPr>
          <p:nvPr/>
        </p:nvGrpSpPr>
        <p:grpSpPr bwMode="auto">
          <a:xfrm>
            <a:off x="1131888" y="4222750"/>
            <a:ext cx="6503987" cy="1109663"/>
            <a:chOff x="768" y="2306"/>
            <a:chExt cx="4097" cy="699"/>
          </a:xfrm>
        </p:grpSpPr>
        <p:grpSp>
          <p:nvGrpSpPr>
            <p:cNvPr id="5" name="Group 5"/>
            <p:cNvGrpSpPr>
              <a:grpSpLocks/>
            </p:cNvGrpSpPr>
            <p:nvPr/>
          </p:nvGrpSpPr>
          <p:grpSpPr bwMode="auto">
            <a:xfrm>
              <a:off x="768" y="2594"/>
              <a:ext cx="541" cy="358"/>
              <a:chOff x="768" y="2594"/>
              <a:chExt cx="541" cy="358"/>
            </a:xfrm>
          </p:grpSpPr>
          <p:sp>
            <p:nvSpPr>
              <p:cNvPr id="28" name="Rectangle 6"/>
              <p:cNvSpPr>
                <a:spLocks noChangeArrowheads="1"/>
              </p:cNvSpPr>
              <p:nvPr/>
            </p:nvSpPr>
            <p:spPr bwMode="auto">
              <a:xfrm>
                <a:off x="948" y="2594"/>
                <a:ext cx="181" cy="180"/>
              </a:xfrm>
              <a:prstGeom prst="rect">
                <a:avLst/>
              </a:prstGeom>
              <a:solidFill>
                <a:srgbClr val="FF0000"/>
              </a:solidFill>
              <a:ln w="9525">
                <a:solidFill>
                  <a:srgbClr val="000000"/>
                </a:solidFill>
                <a:miter lim="800000"/>
                <a:headEnd/>
                <a:tailEnd/>
              </a:ln>
            </p:spPr>
            <p:txBody>
              <a:bodyPr>
                <a:prstTxWarp prst="textNoShape">
                  <a:avLst/>
                </a:prstTxWarp>
              </a:bodyPr>
              <a:lstStyle/>
              <a:p>
                <a:endParaRPr lang="en-US" dirty="0"/>
              </a:p>
            </p:txBody>
          </p:sp>
          <p:sp>
            <p:nvSpPr>
              <p:cNvPr id="29" name="Rectangle 7"/>
              <p:cNvSpPr>
                <a:spLocks noChangeArrowheads="1"/>
              </p:cNvSpPr>
              <p:nvPr/>
            </p:nvSpPr>
            <p:spPr bwMode="auto">
              <a:xfrm>
                <a:off x="1129" y="2594"/>
                <a:ext cx="180" cy="18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30" name="Rectangle 8"/>
              <p:cNvSpPr>
                <a:spLocks noChangeArrowheads="1"/>
              </p:cNvSpPr>
              <p:nvPr/>
            </p:nvSpPr>
            <p:spPr bwMode="auto">
              <a:xfrm>
                <a:off x="768" y="2594"/>
                <a:ext cx="180" cy="18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31" name="Rectangle 9"/>
              <p:cNvSpPr>
                <a:spLocks noChangeArrowheads="1"/>
              </p:cNvSpPr>
              <p:nvPr/>
            </p:nvSpPr>
            <p:spPr bwMode="auto">
              <a:xfrm>
                <a:off x="948" y="2774"/>
                <a:ext cx="181" cy="178"/>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grpSp>
          <p:nvGrpSpPr>
            <p:cNvPr id="6" name="Group 10"/>
            <p:cNvGrpSpPr>
              <a:grpSpLocks/>
            </p:cNvGrpSpPr>
            <p:nvPr/>
          </p:nvGrpSpPr>
          <p:grpSpPr bwMode="auto">
            <a:xfrm>
              <a:off x="2016" y="2449"/>
              <a:ext cx="903" cy="541"/>
              <a:chOff x="2016" y="2449"/>
              <a:chExt cx="903" cy="541"/>
            </a:xfrm>
          </p:grpSpPr>
          <p:sp>
            <p:nvSpPr>
              <p:cNvPr id="20" name="Rectangle 11"/>
              <p:cNvSpPr>
                <a:spLocks noChangeArrowheads="1"/>
              </p:cNvSpPr>
              <p:nvPr/>
            </p:nvSpPr>
            <p:spPr bwMode="auto">
              <a:xfrm>
                <a:off x="2016" y="2449"/>
                <a:ext cx="181" cy="182"/>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nvGrpSpPr>
              <p:cNvPr id="21" name="Group 12"/>
              <p:cNvGrpSpPr>
                <a:grpSpLocks/>
              </p:cNvGrpSpPr>
              <p:nvPr/>
            </p:nvGrpSpPr>
            <p:grpSpPr bwMode="auto">
              <a:xfrm>
                <a:off x="2197" y="2450"/>
                <a:ext cx="541" cy="540"/>
                <a:chOff x="2197" y="2450"/>
                <a:chExt cx="541" cy="540"/>
              </a:xfrm>
            </p:grpSpPr>
            <p:sp>
              <p:nvSpPr>
                <p:cNvPr id="24" name="Rectangle 13"/>
                <p:cNvSpPr>
                  <a:spLocks noChangeArrowheads="1"/>
                </p:cNvSpPr>
                <p:nvPr/>
              </p:nvSpPr>
              <p:spPr bwMode="auto">
                <a:xfrm>
                  <a:off x="2377" y="2450"/>
                  <a:ext cx="181" cy="181"/>
                </a:xfrm>
                <a:prstGeom prst="rect">
                  <a:avLst/>
                </a:prstGeom>
                <a:solidFill>
                  <a:srgbClr val="FF0000"/>
                </a:solidFill>
                <a:ln w="9525">
                  <a:solidFill>
                    <a:srgbClr val="000000"/>
                  </a:solidFill>
                  <a:miter lim="800000"/>
                  <a:headEnd/>
                  <a:tailEnd/>
                </a:ln>
              </p:spPr>
              <p:txBody>
                <a:bodyPr>
                  <a:prstTxWarp prst="textNoShape">
                    <a:avLst/>
                  </a:prstTxWarp>
                </a:bodyPr>
                <a:lstStyle/>
                <a:p>
                  <a:endParaRPr lang="en-US" dirty="0"/>
                </a:p>
              </p:txBody>
            </p:sp>
            <p:sp>
              <p:nvSpPr>
                <p:cNvPr id="25" name="Rectangle 14"/>
                <p:cNvSpPr>
                  <a:spLocks noChangeArrowheads="1"/>
                </p:cNvSpPr>
                <p:nvPr/>
              </p:nvSpPr>
              <p:spPr bwMode="auto">
                <a:xfrm>
                  <a:off x="2558" y="2450"/>
                  <a:ext cx="180"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6" name="Rectangle 15"/>
                <p:cNvSpPr>
                  <a:spLocks noChangeArrowheads="1"/>
                </p:cNvSpPr>
                <p:nvPr/>
              </p:nvSpPr>
              <p:spPr bwMode="auto">
                <a:xfrm>
                  <a:off x="2197" y="2450"/>
                  <a:ext cx="180"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7" name="Rectangle 16"/>
                <p:cNvSpPr>
                  <a:spLocks noChangeArrowheads="1"/>
                </p:cNvSpPr>
                <p:nvPr/>
              </p:nvSpPr>
              <p:spPr bwMode="auto">
                <a:xfrm>
                  <a:off x="2377" y="2811"/>
                  <a:ext cx="181" cy="179"/>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sp>
            <p:nvSpPr>
              <p:cNvPr id="22" name="Rectangle 17"/>
              <p:cNvSpPr>
                <a:spLocks noChangeArrowheads="1"/>
              </p:cNvSpPr>
              <p:nvPr/>
            </p:nvSpPr>
            <p:spPr bwMode="auto">
              <a:xfrm flipV="1">
                <a:off x="2377" y="2631"/>
                <a:ext cx="181" cy="18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23" name="Rectangle 18"/>
              <p:cNvSpPr>
                <a:spLocks noChangeArrowheads="1"/>
              </p:cNvSpPr>
              <p:nvPr/>
            </p:nvSpPr>
            <p:spPr bwMode="auto">
              <a:xfrm>
                <a:off x="2738" y="2449"/>
                <a:ext cx="181" cy="182"/>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grpSp>
          <p:nvGrpSpPr>
            <p:cNvPr id="7" name="Group 19"/>
            <p:cNvGrpSpPr>
              <a:grpSpLocks/>
            </p:cNvGrpSpPr>
            <p:nvPr/>
          </p:nvGrpSpPr>
          <p:grpSpPr bwMode="auto">
            <a:xfrm>
              <a:off x="3600" y="2306"/>
              <a:ext cx="1265" cy="699"/>
              <a:chOff x="3600" y="2306"/>
              <a:chExt cx="1265" cy="699"/>
            </a:xfrm>
          </p:grpSpPr>
          <p:grpSp>
            <p:nvGrpSpPr>
              <p:cNvPr id="8" name="Group 20"/>
              <p:cNvGrpSpPr>
                <a:grpSpLocks/>
              </p:cNvGrpSpPr>
              <p:nvPr/>
            </p:nvGrpSpPr>
            <p:grpSpPr bwMode="auto">
              <a:xfrm>
                <a:off x="3781" y="2306"/>
                <a:ext cx="903" cy="539"/>
                <a:chOff x="3781" y="2306"/>
                <a:chExt cx="903" cy="539"/>
              </a:xfrm>
            </p:grpSpPr>
            <p:sp>
              <p:nvSpPr>
                <p:cNvPr id="12" name="Rectangle 21"/>
                <p:cNvSpPr>
                  <a:spLocks noChangeArrowheads="1"/>
                </p:cNvSpPr>
                <p:nvPr/>
              </p:nvSpPr>
              <p:spPr bwMode="auto">
                <a:xfrm>
                  <a:off x="3781" y="2306"/>
                  <a:ext cx="181"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nvGrpSpPr>
                <p:cNvPr id="13" name="Group 22"/>
                <p:cNvGrpSpPr>
                  <a:grpSpLocks/>
                </p:cNvGrpSpPr>
                <p:nvPr/>
              </p:nvGrpSpPr>
              <p:grpSpPr bwMode="auto">
                <a:xfrm>
                  <a:off x="3962" y="2306"/>
                  <a:ext cx="541" cy="359"/>
                  <a:chOff x="3962" y="2306"/>
                  <a:chExt cx="541" cy="359"/>
                </a:xfrm>
              </p:grpSpPr>
              <p:sp>
                <p:nvSpPr>
                  <p:cNvPr id="16" name="Rectangle 23"/>
                  <p:cNvSpPr>
                    <a:spLocks noChangeArrowheads="1"/>
                  </p:cNvSpPr>
                  <p:nvPr/>
                </p:nvSpPr>
                <p:spPr bwMode="auto">
                  <a:xfrm>
                    <a:off x="4142" y="2306"/>
                    <a:ext cx="181" cy="181"/>
                  </a:xfrm>
                  <a:prstGeom prst="rect">
                    <a:avLst/>
                  </a:prstGeom>
                  <a:solidFill>
                    <a:srgbClr val="FF0000"/>
                  </a:solidFill>
                  <a:ln w="9525">
                    <a:solidFill>
                      <a:srgbClr val="000000"/>
                    </a:solidFill>
                    <a:miter lim="800000"/>
                    <a:headEnd/>
                    <a:tailEnd/>
                  </a:ln>
                </p:spPr>
                <p:txBody>
                  <a:bodyPr>
                    <a:prstTxWarp prst="textNoShape">
                      <a:avLst/>
                    </a:prstTxWarp>
                  </a:bodyPr>
                  <a:lstStyle/>
                  <a:p>
                    <a:endParaRPr lang="en-US" dirty="0"/>
                  </a:p>
                </p:txBody>
              </p:sp>
              <p:sp>
                <p:nvSpPr>
                  <p:cNvPr id="17" name="Rectangle 24"/>
                  <p:cNvSpPr>
                    <a:spLocks noChangeArrowheads="1"/>
                  </p:cNvSpPr>
                  <p:nvPr/>
                </p:nvSpPr>
                <p:spPr bwMode="auto">
                  <a:xfrm>
                    <a:off x="4323" y="2306"/>
                    <a:ext cx="180"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18" name="Rectangle 25"/>
                  <p:cNvSpPr>
                    <a:spLocks noChangeArrowheads="1"/>
                  </p:cNvSpPr>
                  <p:nvPr/>
                </p:nvSpPr>
                <p:spPr bwMode="auto">
                  <a:xfrm>
                    <a:off x="3962" y="2306"/>
                    <a:ext cx="180"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19" name="Rectangle 26"/>
                  <p:cNvSpPr>
                    <a:spLocks noChangeArrowheads="1"/>
                  </p:cNvSpPr>
                  <p:nvPr/>
                </p:nvSpPr>
                <p:spPr bwMode="auto">
                  <a:xfrm>
                    <a:off x="4142" y="2487"/>
                    <a:ext cx="181" cy="178"/>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sp>
              <p:nvSpPr>
                <p:cNvPr id="14" name="Rectangle 27"/>
                <p:cNvSpPr>
                  <a:spLocks noChangeArrowheads="1"/>
                </p:cNvSpPr>
                <p:nvPr/>
              </p:nvSpPr>
              <p:spPr bwMode="auto">
                <a:xfrm flipV="1">
                  <a:off x="4142" y="2665"/>
                  <a:ext cx="181" cy="18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15" name="Rectangle 28"/>
                <p:cNvSpPr>
                  <a:spLocks noChangeArrowheads="1"/>
                </p:cNvSpPr>
                <p:nvPr/>
              </p:nvSpPr>
              <p:spPr bwMode="auto">
                <a:xfrm>
                  <a:off x="4503" y="2306"/>
                  <a:ext cx="181"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sp>
            <p:nvSpPr>
              <p:cNvPr id="9" name="Rectangle 29"/>
              <p:cNvSpPr>
                <a:spLocks noChangeArrowheads="1"/>
              </p:cNvSpPr>
              <p:nvPr/>
            </p:nvSpPr>
            <p:spPr bwMode="auto">
              <a:xfrm>
                <a:off x="4684" y="2306"/>
                <a:ext cx="181" cy="18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10" name="Rectangle 30"/>
              <p:cNvSpPr>
                <a:spLocks noChangeArrowheads="1"/>
              </p:cNvSpPr>
              <p:nvPr/>
            </p:nvSpPr>
            <p:spPr bwMode="auto">
              <a:xfrm>
                <a:off x="4142" y="2825"/>
                <a:ext cx="181" cy="180"/>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sp>
            <p:nvSpPr>
              <p:cNvPr id="11" name="Rectangle 31"/>
              <p:cNvSpPr>
                <a:spLocks noChangeArrowheads="1"/>
              </p:cNvSpPr>
              <p:nvPr/>
            </p:nvSpPr>
            <p:spPr bwMode="auto">
              <a:xfrm>
                <a:off x="3600" y="2306"/>
                <a:ext cx="181" cy="181"/>
              </a:xfrm>
              <a:prstGeom prst="rect">
                <a:avLst/>
              </a:prstGeom>
              <a:solidFill>
                <a:srgbClr val="0000FF"/>
              </a:solidFill>
              <a:ln w="9525">
                <a:solidFill>
                  <a:srgbClr val="000000"/>
                </a:solidFill>
                <a:miter lim="800000"/>
                <a:headEnd/>
                <a:tailEnd/>
              </a:ln>
            </p:spPr>
            <p:txBody>
              <a:bodyPr>
                <a:prstTxWarp prst="textNoShape">
                  <a:avLst/>
                </a:prstTxWarp>
              </a:bodyPr>
              <a:lstStyle/>
              <a:p>
                <a:endParaRPr lang="en-US" dirty="0"/>
              </a:p>
            </p:txBody>
          </p:sp>
        </p:grpSp>
      </p:grpSp>
      <p:sp>
        <p:nvSpPr>
          <p:cNvPr id="32" name="TextBox 31"/>
          <p:cNvSpPr txBox="1"/>
          <p:nvPr/>
        </p:nvSpPr>
        <p:spPr>
          <a:xfrm>
            <a:off x="1417638" y="5562600"/>
            <a:ext cx="287337" cy="369332"/>
          </a:xfrm>
          <a:prstGeom prst="rect">
            <a:avLst/>
          </a:prstGeom>
          <a:noFill/>
          <a:ln>
            <a:solidFill>
              <a:schemeClr val="tx1"/>
            </a:solidFill>
          </a:ln>
        </p:spPr>
        <p:txBody>
          <a:bodyPr wrap="square" lIns="0" rIns="0" rtlCol="0">
            <a:spAutoFit/>
          </a:bodyPr>
          <a:lstStyle/>
          <a:p>
            <a:pPr algn="ctr"/>
            <a:r>
              <a:rPr lang="en-US" dirty="0" smtClean="0"/>
              <a:t>1</a:t>
            </a:r>
            <a:endParaRPr lang="en-US" dirty="0"/>
          </a:p>
        </p:txBody>
      </p:sp>
      <p:sp>
        <p:nvSpPr>
          <p:cNvPr id="33" name="TextBox 32"/>
          <p:cNvSpPr txBox="1"/>
          <p:nvPr/>
        </p:nvSpPr>
        <p:spPr>
          <a:xfrm>
            <a:off x="3686175" y="5562600"/>
            <a:ext cx="287337" cy="369332"/>
          </a:xfrm>
          <a:prstGeom prst="rect">
            <a:avLst/>
          </a:prstGeom>
          <a:noFill/>
          <a:ln>
            <a:solidFill>
              <a:schemeClr val="tx1"/>
            </a:solidFill>
          </a:ln>
        </p:spPr>
        <p:txBody>
          <a:bodyPr wrap="square" lIns="0" rIns="0" rtlCol="0">
            <a:spAutoFit/>
          </a:bodyPr>
          <a:lstStyle/>
          <a:p>
            <a:pPr algn="ctr"/>
            <a:r>
              <a:rPr lang="en-US" dirty="0"/>
              <a:t>2</a:t>
            </a:r>
          </a:p>
        </p:txBody>
      </p:sp>
      <p:sp>
        <p:nvSpPr>
          <p:cNvPr id="34" name="TextBox 33"/>
          <p:cNvSpPr txBox="1"/>
          <p:nvPr/>
        </p:nvSpPr>
        <p:spPr>
          <a:xfrm>
            <a:off x="6488113" y="5562600"/>
            <a:ext cx="287337" cy="369332"/>
          </a:xfrm>
          <a:prstGeom prst="rect">
            <a:avLst/>
          </a:prstGeom>
          <a:noFill/>
          <a:ln>
            <a:solidFill>
              <a:schemeClr val="tx1"/>
            </a:solidFill>
          </a:ln>
        </p:spPr>
        <p:txBody>
          <a:bodyPr wrap="square" lIns="0" rIns="0" rtlCol="0">
            <a:spAutoFit/>
          </a:bodyPr>
          <a:lstStyle/>
          <a:p>
            <a:pPr algn="ctr"/>
            <a:r>
              <a:rPr lang="en-US" dirty="0"/>
              <a:t>3</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9549" y="0"/>
            <a:ext cx="8229600" cy="1143000"/>
          </a:xfrm>
        </p:spPr>
        <p:txBody>
          <a:bodyPr/>
          <a:lstStyle/>
          <a:p>
            <a:r>
              <a:rPr lang="en-US" dirty="0" smtClean="0"/>
              <a:t>Multiplicative Thinking</a:t>
            </a:r>
            <a:endParaRPr lang="en-US" dirty="0"/>
          </a:p>
        </p:txBody>
      </p:sp>
      <p:sp>
        <p:nvSpPr>
          <p:cNvPr id="3" name="Content Placeholder 2"/>
          <p:cNvSpPr>
            <a:spLocks noGrp="1"/>
          </p:cNvSpPr>
          <p:nvPr>
            <p:ph idx="1"/>
          </p:nvPr>
        </p:nvSpPr>
        <p:spPr>
          <a:xfrm>
            <a:off x="457200" y="990599"/>
            <a:ext cx="8229600" cy="3586163"/>
          </a:xfrm>
        </p:spPr>
        <p:txBody>
          <a:bodyPr>
            <a:normAutofit fontScale="70000" lnSpcReduction="20000"/>
          </a:bodyPr>
          <a:lstStyle/>
          <a:p>
            <a:r>
              <a:rPr lang="en-US" dirty="0" smtClean="0"/>
              <a:t>Working with patterns (either building patterns, or discovering the mathematical structure of a pattern and expressing it as a “pattern rule”) offers students a concrete context for developing multiplicative thinking</a:t>
            </a:r>
          </a:p>
          <a:p>
            <a:r>
              <a:rPr lang="en-US" dirty="0" smtClean="0"/>
              <a:t>Students develop a concept of “unitizing” – for instance, in the pattern below four green tiles arranged in a checkerboard configuration become the “unit” or “core” of the pattern – the four tiles are simultaneously “four” tiles and “one” pattern core </a:t>
            </a:r>
          </a:p>
          <a:p>
            <a:r>
              <a:rPr lang="en-US" dirty="0" smtClean="0"/>
              <a:t>The number of iterations of the unit depends on the term number</a:t>
            </a:r>
          </a:p>
          <a:p>
            <a:r>
              <a:rPr lang="en-US" dirty="0" smtClean="0"/>
              <a:t>This can also support a developing understanding of the relationship between an independent variable (term number) and a dependent variable (tiles)</a:t>
            </a:r>
            <a:endParaRPr lang="en-US" dirty="0"/>
          </a:p>
        </p:txBody>
      </p:sp>
      <p:grpSp>
        <p:nvGrpSpPr>
          <p:cNvPr id="22530" name="Group 2"/>
          <p:cNvGrpSpPr>
            <a:grpSpLocks/>
          </p:cNvGrpSpPr>
          <p:nvPr/>
        </p:nvGrpSpPr>
        <p:grpSpPr bwMode="auto">
          <a:xfrm>
            <a:off x="1994324" y="5033963"/>
            <a:ext cx="682625" cy="685800"/>
            <a:chOff x="2424" y="10984"/>
            <a:chExt cx="1077" cy="1080"/>
          </a:xfrm>
        </p:grpSpPr>
        <p:sp>
          <p:nvSpPr>
            <p:cNvPr id="22531" name="Rectangle 1"/>
            <p:cNvSpPr>
              <a:spLocks noChangeArrowheads="1"/>
            </p:cNvSpPr>
            <p:nvPr/>
          </p:nvSpPr>
          <p:spPr bwMode="auto">
            <a:xfrm>
              <a:off x="2424"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32" name="Rectangle 1"/>
            <p:cNvSpPr>
              <a:spLocks noChangeArrowheads="1"/>
            </p:cNvSpPr>
            <p:nvPr/>
          </p:nvSpPr>
          <p:spPr bwMode="auto">
            <a:xfrm>
              <a:off x="3141"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33" name="Rectangle 1"/>
            <p:cNvSpPr>
              <a:spLocks noChangeArrowheads="1"/>
            </p:cNvSpPr>
            <p:nvPr/>
          </p:nvSpPr>
          <p:spPr bwMode="auto">
            <a:xfrm>
              <a:off x="2781" y="1170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34" name="Rectangle 1"/>
            <p:cNvSpPr>
              <a:spLocks noChangeArrowheads="1"/>
            </p:cNvSpPr>
            <p:nvPr/>
          </p:nvSpPr>
          <p:spPr bwMode="auto">
            <a:xfrm>
              <a:off x="2781" y="1098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grpSp>
      <p:sp>
        <p:nvSpPr>
          <p:cNvPr id="22535" name="Text Box 7"/>
          <p:cNvSpPr txBox="1">
            <a:spLocks noChangeArrowheads="1"/>
          </p:cNvSpPr>
          <p:nvPr/>
        </p:nvSpPr>
        <p:spPr bwMode="auto">
          <a:xfrm>
            <a:off x="2162599" y="5834063"/>
            <a:ext cx="342900" cy="342900"/>
          </a:xfrm>
          <a:prstGeom prst="rect">
            <a:avLst/>
          </a:prstGeom>
          <a:noFill/>
          <a:ln w="9525">
            <a:solidFill>
              <a:srgbClr val="000000"/>
            </a:solidFill>
            <a:miter lim="800000"/>
            <a:headEnd/>
            <a:tailEnd/>
          </a:ln>
        </p:spPr>
        <p:txBody>
          <a:bodyPr vert="horz" wrap="square" lIns="91440" tIns="91440" rIns="91440" bIns="9144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charset="0"/>
                <a:ea typeface="Times New Roman" charset="0"/>
              </a:rPr>
              <a:t>1</a:t>
            </a:r>
          </a:p>
        </p:txBody>
      </p:sp>
      <p:sp>
        <p:nvSpPr>
          <p:cNvPr id="22536" name="Text Box 8"/>
          <p:cNvSpPr txBox="1">
            <a:spLocks noChangeArrowheads="1"/>
          </p:cNvSpPr>
          <p:nvPr/>
        </p:nvSpPr>
        <p:spPr bwMode="auto">
          <a:xfrm>
            <a:off x="3705649" y="5834063"/>
            <a:ext cx="342900" cy="342900"/>
          </a:xfrm>
          <a:prstGeom prst="rect">
            <a:avLst/>
          </a:prstGeom>
          <a:noFill/>
          <a:ln w="9525">
            <a:solidFill>
              <a:srgbClr val="000000"/>
            </a:solidFill>
            <a:miter lim="800000"/>
            <a:headEnd/>
            <a:tailEnd/>
          </a:ln>
        </p:spPr>
        <p:txBody>
          <a:bodyPr vert="horz" wrap="square" lIns="91440" tIns="91440" rIns="91440" bIns="9144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charset="0"/>
                <a:ea typeface="Times New Roman" charset="0"/>
              </a:rPr>
              <a:t>2</a:t>
            </a:r>
          </a:p>
        </p:txBody>
      </p:sp>
      <p:grpSp>
        <p:nvGrpSpPr>
          <p:cNvPr id="22537" name="Group 9"/>
          <p:cNvGrpSpPr>
            <a:grpSpLocks/>
          </p:cNvGrpSpPr>
          <p:nvPr/>
        </p:nvGrpSpPr>
        <p:grpSpPr bwMode="auto">
          <a:xfrm>
            <a:off x="3019849" y="5033963"/>
            <a:ext cx="684213" cy="685800"/>
            <a:chOff x="2424" y="10984"/>
            <a:chExt cx="1077" cy="1080"/>
          </a:xfrm>
        </p:grpSpPr>
        <p:sp>
          <p:nvSpPr>
            <p:cNvPr id="22538" name="Rectangle 1"/>
            <p:cNvSpPr>
              <a:spLocks noChangeArrowheads="1"/>
            </p:cNvSpPr>
            <p:nvPr/>
          </p:nvSpPr>
          <p:spPr bwMode="auto">
            <a:xfrm>
              <a:off x="2424"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39" name="Rectangle 1"/>
            <p:cNvSpPr>
              <a:spLocks noChangeArrowheads="1"/>
            </p:cNvSpPr>
            <p:nvPr/>
          </p:nvSpPr>
          <p:spPr bwMode="auto">
            <a:xfrm>
              <a:off x="3141"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40" name="Rectangle 1"/>
            <p:cNvSpPr>
              <a:spLocks noChangeArrowheads="1"/>
            </p:cNvSpPr>
            <p:nvPr/>
          </p:nvSpPr>
          <p:spPr bwMode="auto">
            <a:xfrm>
              <a:off x="2781" y="1170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41" name="Rectangle 1"/>
            <p:cNvSpPr>
              <a:spLocks noChangeArrowheads="1"/>
            </p:cNvSpPr>
            <p:nvPr/>
          </p:nvSpPr>
          <p:spPr bwMode="auto">
            <a:xfrm>
              <a:off x="2781" y="1098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grpSp>
      <p:grpSp>
        <p:nvGrpSpPr>
          <p:cNvPr id="22542" name="Group 14"/>
          <p:cNvGrpSpPr>
            <a:grpSpLocks/>
          </p:cNvGrpSpPr>
          <p:nvPr/>
        </p:nvGrpSpPr>
        <p:grpSpPr bwMode="auto">
          <a:xfrm>
            <a:off x="4734349" y="5033963"/>
            <a:ext cx="684213" cy="685800"/>
            <a:chOff x="2424" y="10984"/>
            <a:chExt cx="1077" cy="1080"/>
          </a:xfrm>
        </p:grpSpPr>
        <p:sp>
          <p:nvSpPr>
            <p:cNvPr id="22543" name="Rectangle 1"/>
            <p:cNvSpPr>
              <a:spLocks noChangeArrowheads="1"/>
            </p:cNvSpPr>
            <p:nvPr/>
          </p:nvSpPr>
          <p:spPr bwMode="auto">
            <a:xfrm>
              <a:off x="2424"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44" name="Rectangle 1"/>
            <p:cNvSpPr>
              <a:spLocks noChangeArrowheads="1"/>
            </p:cNvSpPr>
            <p:nvPr/>
          </p:nvSpPr>
          <p:spPr bwMode="auto">
            <a:xfrm>
              <a:off x="3141"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45" name="Rectangle 1"/>
            <p:cNvSpPr>
              <a:spLocks noChangeArrowheads="1"/>
            </p:cNvSpPr>
            <p:nvPr/>
          </p:nvSpPr>
          <p:spPr bwMode="auto">
            <a:xfrm>
              <a:off x="2781" y="1170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46" name="Rectangle 1"/>
            <p:cNvSpPr>
              <a:spLocks noChangeArrowheads="1"/>
            </p:cNvSpPr>
            <p:nvPr/>
          </p:nvSpPr>
          <p:spPr bwMode="auto">
            <a:xfrm>
              <a:off x="2781" y="1098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grpSp>
      <p:grpSp>
        <p:nvGrpSpPr>
          <p:cNvPr id="22547" name="Group 19"/>
          <p:cNvGrpSpPr>
            <a:grpSpLocks/>
          </p:cNvGrpSpPr>
          <p:nvPr/>
        </p:nvGrpSpPr>
        <p:grpSpPr bwMode="auto">
          <a:xfrm>
            <a:off x="3705649" y="4805363"/>
            <a:ext cx="684213" cy="685800"/>
            <a:chOff x="2424" y="10984"/>
            <a:chExt cx="1077" cy="1080"/>
          </a:xfrm>
        </p:grpSpPr>
        <p:sp>
          <p:nvSpPr>
            <p:cNvPr id="22548" name="Rectangle 1"/>
            <p:cNvSpPr>
              <a:spLocks noChangeArrowheads="1"/>
            </p:cNvSpPr>
            <p:nvPr/>
          </p:nvSpPr>
          <p:spPr bwMode="auto">
            <a:xfrm>
              <a:off x="2424"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49" name="Rectangle 1"/>
            <p:cNvSpPr>
              <a:spLocks noChangeArrowheads="1"/>
            </p:cNvSpPr>
            <p:nvPr/>
          </p:nvSpPr>
          <p:spPr bwMode="auto">
            <a:xfrm>
              <a:off x="3141"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50" name="Rectangle 1"/>
            <p:cNvSpPr>
              <a:spLocks noChangeArrowheads="1"/>
            </p:cNvSpPr>
            <p:nvPr/>
          </p:nvSpPr>
          <p:spPr bwMode="auto">
            <a:xfrm>
              <a:off x="2781" y="1170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51" name="Rectangle 1"/>
            <p:cNvSpPr>
              <a:spLocks noChangeArrowheads="1"/>
            </p:cNvSpPr>
            <p:nvPr/>
          </p:nvSpPr>
          <p:spPr bwMode="auto">
            <a:xfrm>
              <a:off x="2781" y="1098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grpSp>
      <p:grpSp>
        <p:nvGrpSpPr>
          <p:cNvPr id="22552" name="Group 24"/>
          <p:cNvGrpSpPr>
            <a:grpSpLocks/>
          </p:cNvGrpSpPr>
          <p:nvPr/>
        </p:nvGrpSpPr>
        <p:grpSpPr bwMode="auto">
          <a:xfrm>
            <a:off x="5420149" y="4805363"/>
            <a:ext cx="684213" cy="685800"/>
            <a:chOff x="2424" y="10984"/>
            <a:chExt cx="1077" cy="1080"/>
          </a:xfrm>
        </p:grpSpPr>
        <p:sp>
          <p:nvSpPr>
            <p:cNvPr id="22553" name="Rectangle 1"/>
            <p:cNvSpPr>
              <a:spLocks noChangeArrowheads="1"/>
            </p:cNvSpPr>
            <p:nvPr/>
          </p:nvSpPr>
          <p:spPr bwMode="auto">
            <a:xfrm>
              <a:off x="2424"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54" name="Rectangle 1"/>
            <p:cNvSpPr>
              <a:spLocks noChangeArrowheads="1"/>
            </p:cNvSpPr>
            <p:nvPr/>
          </p:nvSpPr>
          <p:spPr bwMode="auto">
            <a:xfrm>
              <a:off x="3141"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55" name="Rectangle 1"/>
            <p:cNvSpPr>
              <a:spLocks noChangeArrowheads="1"/>
            </p:cNvSpPr>
            <p:nvPr/>
          </p:nvSpPr>
          <p:spPr bwMode="auto">
            <a:xfrm>
              <a:off x="2781" y="1170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56" name="Rectangle 1"/>
            <p:cNvSpPr>
              <a:spLocks noChangeArrowheads="1"/>
            </p:cNvSpPr>
            <p:nvPr/>
          </p:nvSpPr>
          <p:spPr bwMode="auto">
            <a:xfrm>
              <a:off x="2781" y="1098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grpSp>
      <p:grpSp>
        <p:nvGrpSpPr>
          <p:cNvPr id="22557" name="Group 29"/>
          <p:cNvGrpSpPr>
            <a:grpSpLocks/>
          </p:cNvGrpSpPr>
          <p:nvPr/>
        </p:nvGrpSpPr>
        <p:grpSpPr bwMode="auto">
          <a:xfrm>
            <a:off x="6105949" y="4576763"/>
            <a:ext cx="684213" cy="685800"/>
            <a:chOff x="2424" y="10984"/>
            <a:chExt cx="1077" cy="1080"/>
          </a:xfrm>
        </p:grpSpPr>
        <p:sp>
          <p:nvSpPr>
            <p:cNvPr id="22558" name="Rectangle 1"/>
            <p:cNvSpPr>
              <a:spLocks noChangeArrowheads="1"/>
            </p:cNvSpPr>
            <p:nvPr/>
          </p:nvSpPr>
          <p:spPr bwMode="auto">
            <a:xfrm>
              <a:off x="2424"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59" name="Rectangle 1"/>
            <p:cNvSpPr>
              <a:spLocks noChangeArrowheads="1"/>
            </p:cNvSpPr>
            <p:nvPr/>
          </p:nvSpPr>
          <p:spPr bwMode="auto">
            <a:xfrm>
              <a:off x="3141" y="1134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60" name="Rectangle 1"/>
            <p:cNvSpPr>
              <a:spLocks noChangeArrowheads="1"/>
            </p:cNvSpPr>
            <p:nvPr/>
          </p:nvSpPr>
          <p:spPr bwMode="auto">
            <a:xfrm>
              <a:off x="2781" y="1170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sp>
          <p:nvSpPr>
            <p:cNvPr id="22561" name="Rectangle 1"/>
            <p:cNvSpPr>
              <a:spLocks noChangeArrowheads="1"/>
            </p:cNvSpPr>
            <p:nvPr/>
          </p:nvSpPr>
          <p:spPr bwMode="auto">
            <a:xfrm>
              <a:off x="2781" y="10984"/>
              <a:ext cx="360" cy="360"/>
            </a:xfrm>
            <a:prstGeom prst="rect">
              <a:avLst/>
            </a:prstGeom>
            <a:solidFill>
              <a:srgbClr val="008000"/>
            </a:solidFill>
            <a:ln w="9525">
              <a:solidFill>
                <a:srgbClr val="4A7EBB"/>
              </a:solidFill>
              <a:miter lim="800000"/>
              <a:headEnd/>
              <a:tailEnd/>
            </a:ln>
            <a:effectLst>
              <a:outerShdw blurRad="40000" dist="23000" dir="5400000" rotWithShape="0">
                <a:srgbClr val="000000">
                  <a:alpha val="34999"/>
                </a:srgbClr>
              </a:outerShdw>
            </a:effectLst>
          </p:spPr>
          <p:txBody>
            <a:bodyPr vert="horz" wrap="square" lIns="91440" tIns="45720" rIns="91440" bIns="45720" numCol="1" anchor="ctr" anchorCtr="0" compatLnSpc="1">
              <a:prstTxWarp prst="textNoShape">
                <a:avLst/>
              </a:prstTxWarp>
            </a:bodyPr>
            <a:lstStyle/>
            <a:p>
              <a:endParaRPr lang="en-US" dirty="0"/>
            </a:p>
          </p:txBody>
        </p:sp>
      </p:grpSp>
      <p:sp>
        <p:nvSpPr>
          <p:cNvPr id="22562" name="Text Box 34"/>
          <p:cNvSpPr txBox="1">
            <a:spLocks noChangeArrowheads="1"/>
          </p:cNvSpPr>
          <p:nvPr/>
        </p:nvSpPr>
        <p:spPr bwMode="auto">
          <a:xfrm>
            <a:off x="5420149" y="5834063"/>
            <a:ext cx="342900" cy="342900"/>
          </a:xfrm>
          <a:prstGeom prst="rect">
            <a:avLst/>
          </a:prstGeom>
          <a:noFill/>
          <a:ln w="9525">
            <a:solidFill>
              <a:srgbClr val="000000"/>
            </a:solidFill>
            <a:miter lim="800000"/>
            <a:headEnd/>
            <a:tailEnd/>
          </a:ln>
        </p:spPr>
        <p:txBody>
          <a:bodyPr vert="horz" wrap="square" lIns="91440" tIns="91440" rIns="91440" bIns="9144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charset="0"/>
                <a:ea typeface="Times New Roman" charset="0"/>
              </a:rPr>
              <a:t>3</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Multiplicative Thinking</a:t>
            </a:r>
            <a:endParaRPr lang="en-US" dirty="0"/>
          </a:p>
        </p:txBody>
      </p:sp>
      <p:sp>
        <p:nvSpPr>
          <p:cNvPr id="3" name="Content Placeholder 2"/>
          <p:cNvSpPr>
            <a:spLocks noGrp="1"/>
          </p:cNvSpPr>
          <p:nvPr>
            <p:ph idx="1"/>
          </p:nvPr>
        </p:nvSpPr>
        <p:spPr/>
        <p:txBody>
          <a:bodyPr/>
          <a:lstStyle/>
          <a:p>
            <a:r>
              <a:rPr lang="en-US" dirty="0" smtClean="0"/>
              <a:t>In older grades, students construct an understanding of the role of the multiplier in an equation of the form </a:t>
            </a:r>
            <a:r>
              <a:rPr lang="en-US" i="1" dirty="0" smtClean="0"/>
              <a:t>y</a:t>
            </a:r>
            <a:r>
              <a:rPr lang="en-US" dirty="0" smtClean="0"/>
              <a:t>=m</a:t>
            </a:r>
            <a:r>
              <a:rPr lang="en-US" i="1" dirty="0" smtClean="0"/>
              <a:t>x</a:t>
            </a:r>
            <a:r>
              <a:rPr lang="en-US" dirty="0" smtClean="0"/>
              <a:t> or </a:t>
            </a:r>
            <a:r>
              <a:rPr lang="en-US" i="1" dirty="0" smtClean="0"/>
              <a:t>y</a:t>
            </a:r>
            <a:r>
              <a:rPr lang="en-US" dirty="0" smtClean="0"/>
              <a:t>=m</a:t>
            </a:r>
            <a:r>
              <a:rPr lang="en-US" i="1" dirty="0" smtClean="0"/>
              <a:t>x</a:t>
            </a:r>
            <a:r>
              <a:rPr lang="en-US" dirty="0" smtClean="0"/>
              <a:t>+b</a:t>
            </a:r>
          </a:p>
          <a:p>
            <a:r>
              <a:rPr lang="en-US" dirty="0" smtClean="0"/>
              <a:t>Graphical representations are a powerful way to support this understanding (we’ll explore this when we think about multiple representations)</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4559</TotalTime>
  <Words>3162</Words>
  <Application>Microsoft Macintosh PowerPoint</Application>
  <PresentationFormat>On-screen Show (4:3)</PresentationFormat>
  <Paragraphs>236</Paragraphs>
  <Slides>37</Slides>
  <Notes>4</Notes>
  <HiddenSlides>0</HiddenSlides>
  <MMClips>0</MMClips>
  <ScaleCrop>false</ScaleCrop>
  <HeadingPairs>
    <vt:vector size="8" baseType="variant">
      <vt:variant>
        <vt:lpstr>Design Template</vt:lpstr>
      </vt:variant>
      <vt:variant>
        <vt:i4>1</vt:i4>
      </vt:variant>
      <vt:variant>
        <vt:lpstr>Links</vt:lpstr>
      </vt:variant>
      <vt:variant>
        <vt:i4>1</vt:i4>
      </vt:variant>
      <vt:variant>
        <vt:lpstr>Embedded OLE Servers</vt:lpstr>
      </vt:variant>
      <vt:variant>
        <vt:i4>2</vt:i4>
      </vt:variant>
      <vt:variant>
        <vt:lpstr>Slide Titles</vt:lpstr>
      </vt:variant>
      <vt:variant>
        <vt:i4>37</vt:i4>
      </vt:variant>
    </vt:vector>
  </HeadingPairs>
  <TitlesOfParts>
    <vt:vector size="41" baseType="lpstr">
      <vt:lpstr>Office Theme</vt:lpstr>
      <vt:lpstr>Ruthanne:Final%20submission:Chpt.%206%20Research%20Question%201.20Apr10.psu.doc!OLE_LINK1</vt:lpstr>
      <vt:lpstr>Worksheet</vt:lpstr>
      <vt:lpstr>Document</vt:lpstr>
      <vt:lpstr>Math CAMPPP 2011</vt:lpstr>
      <vt:lpstr>Overview</vt:lpstr>
      <vt:lpstr>Multiplicative Thinking</vt:lpstr>
      <vt:lpstr>Multiplicative Thinking</vt:lpstr>
      <vt:lpstr>What is Additive Thinking?</vt:lpstr>
      <vt:lpstr>Limitations of Additive Thinking</vt:lpstr>
      <vt:lpstr>Multiplicative Thinking</vt:lpstr>
      <vt:lpstr>Multiplicative Thinking</vt:lpstr>
      <vt:lpstr>Multiplicative Thinking</vt:lpstr>
      <vt:lpstr>Generalizing</vt:lpstr>
      <vt:lpstr>Generalizing</vt:lpstr>
      <vt:lpstr>Generalizing</vt:lpstr>
      <vt:lpstr>Generalizing</vt:lpstr>
      <vt:lpstr>Generalizing</vt:lpstr>
      <vt:lpstr>Multiple Representations</vt:lpstr>
      <vt:lpstr>Multiple Representations</vt:lpstr>
      <vt:lpstr>Multiple Representations</vt:lpstr>
      <vt:lpstr>Multiple Representations</vt:lpstr>
      <vt:lpstr>Multiple Representations</vt:lpstr>
      <vt:lpstr>Slide 20</vt:lpstr>
      <vt:lpstr>Slide 21</vt:lpstr>
      <vt:lpstr>Multiple Representations</vt:lpstr>
      <vt:lpstr>Multiple Representations</vt:lpstr>
      <vt:lpstr>Multiple Representations</vt:lpstr>
      <vt:lpstr>Slide 25</vt:lpstr>
      <vt:lpstr>Slide 26</vt:lpstr>
      <vt:lpstr>Slide 27</vt:lpstr>
      <vt:lpstr>Slide 28</vt:lpstr>
      <vt:lpstr>Slide 29</vt:lpstr>
      <vt:lpstr>Multiple Representations</vt:lpstr>
      <vt:lpstr>Slide 31</vt:lpstr>
      <vt:lpstr>Struggling Learners</vt:lpstr>
      <vt:lpstr>Overview of Two Days</vt:lpstr>
      <vt:lpstr>Some Suggested Tasks</vt:lpstr>
      <vt:lpstr>Some Suggested Tasks</vt:lpstr>
      <vt:lpstr>Some Suggested Tasks</vt:lpstr>
      <vt:lpstr>Some Suggested Tasks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 Camppp 2011</dc:title>
  <dc:creator>Ruth Beatty</dc:creator>
  <cp:lastModifiedBy>Ruth Beatty</cp:lastModifiedBy>
  <cp:revision>11</cp:revision>
  <dcterms:created xsi:type="dcterms:W3CDTF">2011-05-25T18:47:18Z</dcterms:created>
  <dcterms:modified xsi:type="dcterms:W3CDTF">2011-05-25T18:47:56Z</dcterms:modified>
</cp:coreProperties>
</file>